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notesMasterIdLst>
    <p:notesMasterId r:id="rId44"/>
  </p:notesMasterIdLst>
  <p:sldIdLst>
    <p:sldId id="256" r:id="rId2"/>
    <p:sldId id="331" r:id="rId3"/>
    <p:sldId id="260" r:id="rId4"/>
    <p:sldId id="261" r:id="rId5"/>
    <p:sldId id="262" r:id="rId6"/>
    <p:sldId id="263" r:id="rId7"/>
    <p:sldId id="282" r:id="rId8"/>
    <p:sldId id="286" r:id="rId9"/>
    <p:sldId id="292" r:id="rId10"/>
    <p:sldId id="268" r:id="rId11"/>
    <p:sldId id="271" r:id="rId12"/>
    <p:sldId id="280" r:id="rId13"/>
    <p:sldId id="273" r:id="rId14"/>
    <p:sldId id="272" r:id="rId15"/>
    <p:sldId id="341" r:id="rId16"/>
    <p:sldId id="343" r:id="rId17"/>
    <p:sldId id="344" r:id="rId18"/>
    <p:sldId id="345" r:id="rId19"/>
    <p:sldId id="347" r:id="rId20"/>
    <p:sldId id="346" r:id="rId21"/>
    <p:sldId id="348" r:id="rId22"/>
    <p:sldId id="342" r:id="rId23"/>
    <p:sldId id="284" r:id="rId24"/>
    <p:sldId id="337" r:id="rId25"/>
    <p:sldId id="339" r:id="rId26"/>
    <p:sldId id="349" r:id="rId27"/>
    <p:sldId id="352" r:id="rId28"/>
    <p:sldId id="353" r:id="rId29"/>
    <p:sldId id="354" r:id="rId30"/>
    <p:sldId id="355" r:id="rId31"/>
    <p:sldId id="351" r:id="rId32"/>
    <p:sldId id="356" r:id="rId33"/>
    <p:sldId id="357" r:id="rId34"/>
    <p:sldId id="360" r:id="rId35"/>
    <p:sldId id="358" r:id="rId36"/>
    <p:sldId id="359" r:id="rId37"/>
    <p:sldId id="361" r:id="rId38"/>
    <p:sldId id="304" r:id="rId39"/>
    <p:sldId id="326" r:id="rId40"/>
    <p:sldId id="305" r:id="rId41"/>
    <p:sldId id="363" r:id="rId42"/>
    <p:sldId id="329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3"/>
    <p:restoredTop sz="94741"/>
  </p:normalViewPr>
  <p:slideViewPr>
    <p:cSldViewPr snapToGrid="0" snapToObjects="1">
      <p:cViewPr>
        <p:scale>
          <a:sx n="82" d="100"/>
          <a:sy n="82" d="100"/>
        </p:scale>
        <p:origin x="3348" y="168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1C905-0DFC-894F-9269-2EA04B75AC99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6F762-5DCC-F143-9085-EE47E422B3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37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26F762-5DCC-F143-9085-EE47E422B3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42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527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5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788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324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6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35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301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1123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55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17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4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29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11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75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675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199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024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E57C85-A62C-2F4B-B401-AE15C28CDB93}" type="datetimeFigureOut">
              <a:rPr lang="en-US" smtClean="0"/>
              <a:t>8/22/2022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AF3790-D806-4043-992F-747D7FA30D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94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 REVIEW</a:t>
            </a:r>
          </a:p>
        </p:txBody>
      </p:sp>
    </p:spTree>
    <p:extLst>
      <p:ext uri="{BB962C8B-B14F-4D97-AF65-F5344CB8AC3E}">
        <p14:creationId xmlns:p14="http://schemas.microsoft.com/office/powerpoint/2010/main" val="4021511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9306" y="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Prediction: Problem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9122177"/>
              </p:ext>
            </p:extLst>
          </p:nvPr>
        </p:nvGraphicFramePr>
        <p:xfrm>
          <a:off x="2386582" y="2631617"/>
          <a:ext cx="6984544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Minutes</a:t>
                      </a:r>
                      <a:r>
                        <a:rPr lang="en-US" sz="2200" baseline="0" dirty="0"/>
                        <a:t> usage / month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</a:t>
                      </a:r>
                      <a:r>
                        <a:rPr lang="en-US" sz="2200" baseline="0" dirty="0"/>
                        <a:t> of Late payments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</a:t>
                      </a:r>
                      <a:r>
                        <a:rPr lang="en-US" sz="2200" baseline="0" dirty="0"/>
                        <a:t> of  phone lines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Switched service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76378" y="1767066"/>
            <a:ext cx="669474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A customer nearing the end of a phone contract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557809" y="4828844"/>
            <a:ext cx="7236725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We want to predict if this person will switch or not ?</a:t>
            </a:r>
          </a:p>
          <a:p>
            <a:pPr algn="ctr"/>
            <a:r>
              <a:rPr lang="en-US" sz="2600" dirty="0">
                <a:solidFill>
                  <a:srgbClr val="FF0000"/>
                </a:solidFill>
              </a:rPr>
              <a:t>(The Problem of churn)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8232995" y="3989892"/>
            <a:ext cx="71883" cy="83895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91187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235" y="834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Prepare historical data for many individuals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84228"/>
              </p:ext>
            </p:extLst>
          </p:nvPr>
        </p:nvGraphicFramePr>
        <p:xfrm>
          <a:off x="2470445" y="1957443"/>
          <a:ext cx="723718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Minutes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usage / month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of Late payments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of  phone lines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Switched service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rot="16200000">
            <a:off x="882181" y="2919643"/>
            <a:ext cx="2198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Training Data Set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172620" y="1917041"/>
            <a:ext cx="273802" cy="23264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8585" y="4595563"/>
            <a:ext cx="8058616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Collect and prepare data in a particular format (usually</a:t>
            </a:r>
          </a:p>
          <a:p>
            <a:r>
              <a:rPr lang="en-US" sz="2600" dirty="0"/>
              <a:t>Tabular format ). 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Make sure there are no missing values.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Make sure there is enough data available.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88327" y="1345662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Attributes/Features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6067763" y="-1733685"/>
            <a:ext cx="129630" cy="715009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12183" y="121784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 Attribute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9039497" y="1587180"/>
            <a:ext cx="3682" cy="520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771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4235" y="8345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1: Prepare historical data for many individuals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3512756"/>
              </p:ext>
            </p:extLst>
          </p:nvPr>
        </p:nvGraphicFramePr>
        <p:xfrm>
          <a:off x="2470445" y="1957443"/>
          <a:ext cx="723718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Minutes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usage / month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of Late payments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Number</a:t>
                      </a:r>
                      <a:r>
                        <a:rPr lang="en-US" sz="2000" baseline="0" dirty="0">
                          <a:solidFill>
                            <a:srgbClr val="FF0000"/>
                          </a:solidFill>
                        </a:rPr>
                        <a:t> of  phone lines</a:t>
                      </a:r>
                      <a:endParaRPr lang="en-US" sz="200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Switched service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0070C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 rot="16200000">
            <a:off x="882181" y="2919643"/>
            <a:ext cx="2198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Training Data Set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172620" y="1917041"/>
            <a:ext cx="273802" cy="2326403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88327" y="1345662"/>
            <a:ext cx="24885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Attributes/Features</a:t>
            </a:r>
          </a:p>
        </p:txBody>
      </p:sp>
      <p:sp>
        <p:nvSpPr>
          <p:cNvPr id="8" name="Left Brace 7"/>
          <p:cNvSpPr/>
          <p:nvPr/>
        </p:nvSpPr>
        <p:spPr>
          <a:xfrm rot="5400000">
            <a:off x="6067763" y="-1733685"/>
            <a:ext cx="129630" cy="715009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12183" y="1217848"/>
            <a:ext cx="1661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Target Attribute</a:t>
            </a:r>
          </a:p>
        </p:txBody>
      </p:sp>
      <p:cxnSp>
        <p:nvCxnSpPr>
          <p:cNvPr id="7" name="Straight Arrow Connector 6"/>
          <p:cNvCxnSpPr>
            <a:stCxn id="5" idx="2"/>
          </p:cNvCxnSpPr>
          <p:nvPr/>
        </p:nvCxnSpPr>
        <p:spPr>
          <a:xfrm flipH="1">
            <a:off x="9039497" y="1587180"/>
            <a:ext cx="3682" cy="5202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318586" y="4595562"/>
            <a:ext cx="6020815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600" dirty="0"/>
              <a:t>Each row is an instance or example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Feature vector &lt;</a:t>
            </a:r>
            <a:r>
              <a:rPr lang="en-US" sz="2600" dirty="0">
                <a:solidFill>
                  <a:schemeClr val="bg1">
                    <a:lumMod val="50000"/>
                  </a:schemeClr>
                </a:solidFill>
              </a:rPr>
              <a:t>100, 6 , 1, YES</a:t>
            </a:r>
            <a:r>
              <a:rPr lang="en-US" sz="2600" dirty="0"/>
              <a:t>&gt;.</a:t>
            </a:r>
          </a:p>
          <a:p>
            <a:pPr marL="457200" indent="-457200">
              <a:buFont typeface="Arial"/>
              <a:buChar char="•"/>
            </a:pPr>
            <a:r>
              <a:rPr lang="en-US" sz="2600" dirty="0"/>
              <a:t>Attribute can be numeric or categorical.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707627" y="4075612"/>
            <a:ext cx="42915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0136777" y="4075611"/>
            <a:ext cx="0" cy="7489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620000" y="4841963"/>
            <a:ext cx="252548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904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399" y="18267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Step 2: build a model that describes the historical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8661186"/>
              </p:ext>
            </p:extLst>
          </p:nvPr>
        </p:nvGraphicFramePr>
        <p:xfrm>
          <a:off x="2470445" y="1824498"/>
          <a:ext cx="7237180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9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2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Minutes</a:t>
                      </a:r>
                      <a:r>
                        <a:rPr lang="en-US" sz="2000" baseline="0" dirty="0"/>
                        <a:t> usage / month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Number</a:t>
                      </a:r>
                      <a:r>
                        <a:rPr lang="en-US" sz="2000" baseline="0" dirty="0"/>
                        <a:t> of Late payments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Number</a:t>
                      </a:r>
                      <a:r>
                        <a:rPr lang="en-US" sz="2000" baseline="0" dirty="0"/>
                        <a:t> of  phone lines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Switched service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NO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..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rgbClr val="FF0000"/>
                          </a:solidFill>
                        </a:rPr>
                        <a:t>YES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Down Arrow 2"/>
          <p:cNvSpPr/>
          <p:nvPr/>
        </p:nvSpPr>
        <p:spPr>
          <a:xfrm>
            <a:off x="5357711" y="4349342"/>
            <a:ext cx="491194" cy="6470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Multidocument 5"/>
          <p:cNvSpPr/>
          <p:nvPr/>
        </p:nvSpPr>
        <p:spPr>
          <a:xfrm>
            <a:off x="5034242" y="5259947"/>
            <a:ext cx="1377740" cy="1294018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142064" y="5652047"/>
            <a:ext cx="10631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87357" y="4349342"/>
            <a:ext cx="3574591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Data mining/ Exploration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882181" y="2786698"/>
            <a:ext cx="21980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b="1" dirty="0"/>
              <a:t>Training Data Set</a:t>
            </a:r>
          </a:p>
        </p:txBody>
      </p:sp>
      <p:sp>
        <p:nvSpPr>
          <p:cNvPr id="11" name="Left Brace 10"/>
          <p:cNvSpPr/>
          <p:nvPr/>
        </p:nvSpPr>
        <p:spPr>
          <a:xfrm>
            <a:off x="2196643" y="1713378"/>
            <a:ext cx="273802" cy="25161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9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3726" y="53236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Step 3: Prediction using the model</a:t>
            </a:r>
          </a:p>
        </p:txBody>
      </p:sp>
      <p:sp>
        <p:nvSpPr>
          <p:cNvPr id="6" name="Multidocument 5"/>
          <p:cNvSpPr/>
          <p:nvPr/>
        </p:nvSpPr>
        <p:spPr>
          <a:xfrm>
            <a:off x="5154045" y="3821695"/>
            <a:ext cx="1290789" cy="1294018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237912" y="4215444"/>
            <a:ext cx="106316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Model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2485947"/>
              </p:ext>
            </p:extLst>
          </p:nvPr>
        </p:nvGraphicFramePr>
        <p:xfrm>
          <a:off x="2554307" y="1453584"/>
          <a:ext cx="6984544" cy="152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6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Minutes</a:t>
                      </a:r>
                      <a:r>
                        <a:rPr lang="en-US" sz="2200" baseline="0" dirty="0"/>
                        <a:t> usage / month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</a:t>
                      </a:r>
                      <a:r>
                        <a:rPr lang="en-US" sz="2200" baseline="0" dirty="0"/>
                        <a:t> of Late payments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Number</a:t>
                      </a:r>
                      <a:r>
                        <a:rPr lang="en-US" sz="2200" baseline="0" dirty="0"/>
                        <a:t> of  phone lines</a:t>
                      </a:r>
                      <a:endParaRPr lang="en-US" sz="2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Switched service 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rgbClr val="FF0000"/>
                          </a:solidFill>
                        </a:rPr>
                        <a:t>?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Down Arrow 10"/>
          <p:cNvSpPr/>
          <p:nvPr/>
        </p:nvSpPr>
        <p:spPr>
          <a:xfrm>
            <a:off x="5471524" y="3103250"/>
            <a:ext cx="491194" cy="6470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5525435" y="5268568"/>
            <a:ext cx="491194" cy="647009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692730" y="5912212"/>
            <a:ext cx="240695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Will switch</a:t>
            </a:r>
          </a:p>
          <a:p>
            <a:r>
              <a:rPr lang="en-US" sz="2600" dirty="0">
                <a:solidFill>
                  <a:srgbClr val="FF0000"/>
                </a:solidFill>
              </a:rPr>
              <a:t>Probability: 0.88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91363" y="3575474"/>
            <a:ext cx="2407967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to be predicted?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911376" y="2857051"/>
            <a:ext cx="0" cy="71842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189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254789"/>
            <a:ext cx="8229600" cy="5012635"/>
          </a:xfrm>
        </p:spPr>
        <p:txBody>
          <a:bodyPr>
            <a:normAutofit/>
          </a:bodyPr>
          <a:lstStyle/>
          <a:p>
            <a:r>
              <a:rPr lang="en-US" sz="2400" dirty="0"/>
              <a:t>Tree-like </a:t>
            </a:r>
          </a:p>
          <a:p>
            <a:pPr lvl="1"/>
            <a:r>
              <a:rPr lang="en-US" sz="2400" dirty="0"/>
              <a:t>Decision Trees</a:t>
            </a:r>
          </a:p>
          <a:p>
            <a:pPr lvl="1"/>
            <a:r>
              <a:rPr lang="en-US" sz="2400" dirty="0"/>
              <a:t>Random Forest</a:t>
            </a:r>
          </a:p>
          <a:p>
            <a:pPr lvl="1"/>
            <a:r>
              <a:rPr lang="en-US" sz="2400" dirty="0"/>
              <a:t>Boosted Trees</a:t>
            </a:r>
          </a:p>
          <a:p>
            <a:r>
              <a:rPr lang="en-US" sz="2400" dirty="0"/>
              <a:t>Probabilistic methods</a:t>
            </a:r>
          </a:p>
          <a:p>
            <a:pPr lvl="1"/>
            <a:r>
              <a:rPr lang="en-US" sz="2400" dirty="0"/>
              <a:t>Naïve Bayes</a:t>
            </a:r>
          </a:p>
          <a:p>
            <a:pPr lvl="1"/>
            <a:r>
              <a:rPr lang="en-US" sz="2400" dirty="0"/>
              <a:t>Logistic Regression</a:t>
            </a:r>
          </a:p>
          <a:p>
            <a:r>
              <a:rPr lang="en-US" sz="2400" dirty="0"/>
              <a:t>Kernel methods </a:t>
            </a:r>
          </a:p>
          <a:p>
            <a:pPr lvl="1"/>
            <a:r>
              <a:rPr lang="en-US" sz="2400" dirty="0"/>
              <a:t>Support Vector Machines (SVM)</a:t>
            </a:r>
          </a:p>
          <a:p>
            <a:r>
              <a:rPr lang="en-US" sz="2400" dirty="0"/>
              <a:t>Neural Networks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7421248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5294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Tree models and Ensemble Tree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600" dirty="0"/>
              <a:t>Decision Trees (weak Learner)</a:t>
            </a:r>
          </a:p>
          <a:p>
            <a:r>
              <a:rPr lang="en-US" sz="2600" dirty="0"/>
              <a:t>Random Forest (Collection of weak learners)</a:t>
            </a:r>
          </a:p>
          <a:p>
            <a:r>
              <a:rPr lang="en-US" sz="2600" dirty="0"/>
              <a:t>Boosting: Boosted Trees (Collection of weak learners)</a:t>
            </a:r>
          </a:p>
        </p:txBody>
      </p:sp>
    </p:spTree>
    <p:extLst>
      <p:ext uri="{BB962C8B-B14F-4D97-AF65-F5344CB8AC3E}">
        <p14:creationId xmlns:p14="http://schemas.microsoft.com/office/powerpoint/2010/main" val="2032226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487" y="67300"/>
            <a:ext cx="10131425" cy="1456267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752601" y="1370013"/>
            <a:ext cx="3567113" cy="4313238"/>
            <a:chOff x="288" y="950"/>
            <a:chExt cx="2247" cy="2717"/>
          </a:xfrm>
        </p:grpSpPr>
        <p:graphicFrame>
          <p:nvGraphicFramePr>
            <p:cNvPr id="5" name="Object 4"/>
            <p:cNvGraphicFramePr>
              <a:graphicFrameLocks noChangeAspect="1"/>
            </p:cNvGraphicFramePr>
            <p:nvPr/>
          </p:nvGraphicFramePr>
          <p:xfrm>
            <a:off x="288" y="1344"/>
            <a:ext cx="2246" cy="2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2" imgW="5405040" imgH="5780160" progId="Word.Document.8">
                    <p:embed/>
                  </p:oleObj>
                </mc:Choice>
                <mc:Fallback>
                  <p:oleObj name="Document" r:id="rId2" imgW="5405040" imgH="5780160" progId="Word.Document.8">
                    <p:embed/>
                    <p:pic>
                      <p:nvPicPr>
                        <p:cNvPr id="88986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1344"/>
                          <a:ext cx="2246" cy="2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5"/>
            <p:cNvSpPr txBox="1">
              <a:spLocks noChangeArrowheads="1"/>
            </p:cNvSpPr>
            <p:nvPr/>
          </p:nvSpPr>
          <p:spPr bwMode="auto">
            <a:xfrm rot="19183191">
              <a:off x="698" y="950"/>
              <a:ext cx="74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7" name="Text Box 6"/>
            <p:cNvSpPr txBox="1">
              <a:spLocks noChangeArrowheads="1"/>
            </p:cNvSpPr>
            <p:nvPr/>
          </p:nvSpPr>
          <p:spPr bwMode="auto">
            <a:xfrm rot="19183191">
              <a:off x="1130" y="950"/>
              <a:ext cx="74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  <a:latin typeface="Arial" panose="020B0604020202020204" pitchFamily="34" charset="0"/>
                </a:rPr>
                <a:t>categorical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 rot="19183191">
              <a:off x="1664" y="950"/>
              <a:ext cx="74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  <a:latin typeface="Arial" panose="020B0604020202020204" pitchFamily="34" charset="0"/>
                </a:rPr>
                <a:t>continuous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 rot="19183191">
              <a:off x="2125" y="1046"/>
              <a:ext cx="410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20000"/>
                </a:spcBef>
                <a:buClr>
                  <a:schemeClr val="accent2"/>
                </a:buClr>
                <a:buSzPct val="75000"/>
                <a:buFont typeface="Monotype Sorts" pitchFamily="2" charset="2"/>
                <a:buNone/>
              </a:pPr>
              <a:r>
                <a:rPr lang="en-US" altLang="en-US" sz="1600">
                  <a:solidFill>
                    <a:srgbClr val="006600"/>
                  </a:solidFill>
                  <a:latin typeface="Arial" panose="020B0604020202020204" pitchFamily="34" charset="0"/>
                </a:rPr>
                <a:t>class</a:t>
              </a:r>
              <a:endParaRPr lang="en-US" altLang="en-US" sz="1600">
                <a:solidFill>
                  <a:schemeClr val="bg2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Line 9"/>
          <p:cNvSpPr>
            <a:spLocks noChangeShapeType="1"/>
          </p:cNvSpPr>
          <p:nvPr/>
        </p:nvSpPr>
        <p:spPr bwMode="auto">
          <a:xfrm>
            <a:off x="8489950" y="4505325"/>
            <a:ext cx="242888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 flipH="1">
            <a:off x="7359650" y="4505325"/>
            <a:ext cx="323850" cy="5270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H="1">
            <a:off x="8005764" y="3711575"/>
            <a:ext cx="403225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Line 12"/>
          <p:cNvSpPr>
            <a:spLocks noChangeShapeType="1"/>
          </p:cNvSpPr>
          <p:nvPr/>
        </p:nvSpPr>
        <p:spPr bwMode="auto">
          <a:xfrm>
            <a:off x="9217025" y="3711575"/>
            <a:ext cx="484188" cy="528638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4" name="Line 13"/>
          <p:cNvSpPr>
            <a:spLocks noChangeShapeType="1"/>
          </p:cNvSpPr>
          <p:nvPr/>
        </p:nvSpPr>
        <p:spPr bwMode="auto">
          <a:xfrm>
            <a:off x="8167688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Line 14"/>
          <p:cNvSpPr>
            <a:spLocks noChangeShapeType="1"/>
          </p:cNvSpPr>
          <p:nvPr/>
        </p:nvSpPr>
        <p:spPr bwMode="auto">
          <a:xfrm flipH="1">
            <a:off x="6794500" y="2984500"/>
            <a:ext cx="56515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7312026" y="2720975"/>
            <a:ext cx="93662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  <a:latin typeface="Arial" panose="020B0604020202020204" pitchFamily="34" charset="0"/>
              </a:rPr>
              <a:t>Refund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 Box 16"/>
          <p:cNvSpPr txBox="1">
            <a:spLocks noChangeArrowheads="1"/>
          </p:cNvSpPr>
          <p:nvPr/>
        </p:nvSpPr>
        <p:spPr bwMode="auto">
          <a:xfrm>
            <a:off x="8328025" y="3448050"/>
            <a:ext cx="935038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  <a:latin typeface="Arial" panose="020B0604020202020204" pitchFamily="34" charset="0"/>
              </a:rPr>
              <a:t>MarSt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8" name="Text Box 17"/>
          <p:cNvSpPr txBox="1">
            <a:spLocks noChangeArrowheads="1"/>
          </p:cNvSpPr>
          <p:nvPr/>
        </p:nvSpPr>
        <p:spPr bwMode="auto">
          <a:xfrm>
            <a:off x="7602539" y="4240213"/>
            <a:ext cx="968375" cy="349250"/>
          </a:xfrm>
          <a:prstGeom prst="rect">
            <a:avLst/>
          </a:prstGeom>
          <a:solidFill>
            <a:srgbClr val="FFFF00"/>
          </a:solidFill>
          <a:ln w="12700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2D1993"/>
                </a:solidFill>
                <a:latin typeface="Arial" panose="020B0604020202020204" pitchFamily="34" charset="0"/>
              </a:rPr>
              <a:t>TaxInc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auto">
          <a:xfrm>
            <a:off x="8529638" y="5029201"/>
            <a:ext cx="627062" cy="366713"/>
          </a:xfrm>
          <a:prstGeom prst="roundRect">
            <a:avLst>
              <a:gd name="adj" fmla="val 16769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19"/>
          <p:cNvSpPr txBox="1">
            <a:spLocks noChangeArrowheads="1"/>
          </p:cNvSpPr>
          <p:nvPr/>
        </p:nvSpPr>
        <p:spPr bwMode="auto">
          <a:xfrm>
            <a:off x="8453438" y="5029200"/>
            <a:ext cx="685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YES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auto">
          <a:xfrm>
            <a:off x="7037388" y="5046664"/>
            <a:ext cx="654050" cy="363537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Text Box 21"/>
          <p:cNvSpPr txBox="1">
            <a:spLocks noChangeArrowheads="1"/>
          </p:cNvSpPr>
          <p:nvPr/>
        </p:nvSpPr>
        <p:spPr bwMode="auto">
          <a:xfrm>
            <a:off x="7134225" y="5032375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NO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auto">
          <a:xfrm>
            <a:off x="6472238" y="3462338"/>
            <a:ext cx="685800" cy="347662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Text Box 23"/>
          <p:cNvSpPr txBox="1">
            <a:spLocks noChangeArrowheads="1"/>
          </p:cNvSpPr>
          <p:nvPr/>
        </p:nvSpPr>
        <p:spPr bwMode="auto">
          <a:xfrm>
            <a:off x="6567488" y="344805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NO</a:t>
            </a:r>
            <a:endParaRPr lang="en-US" altLang="en-US" sz="1600">
              <a:solidFill>
                <a:srgbClr val="00FFFF"/>
              </a:solidFill>
              <a:latin typeface="Arial" panose="020B0604020202020204" pitchFamily="34" charset="0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9367838" y="4267200"/>
            <a:ext cx="685800" cy="381000"/>
          </a:xfrm>
          <a:prstGeom prst="roundRect">
            <a:avLst>
              <a:gd name="adj" fmla="val 16667"/>
            </a:avLst>
          </a:prstGeom>
          <a:solidFill>
            <a:srgbClr val="33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Text Box 25"/>
          <p:cNvSpPr txBox="1">
            <a:spLocks noChangeArrowheads="1"/>
          </p:cNvSpPr>
          <p:nvPr/>
        </p:nvSpPr>
        <p:spPr bwMode="auto">
          <a:xfrm>
            <a:off x="9444038" y="4267200"/>
            <a:ext cx="4889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solidFill>
                  <a:srgbClr val="800000"/>
                </a:solidFill>
                <a:latin typeface="Arial" panose="020B0604020202020204" pitchFamily="34" charset="0"/>
              </a:rPr>
              <a:t>NO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584950" y="2984500"/>
            <a:ext cx="533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Yes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8" name="Text Box 27"/>
          <p:cNvSpPr txBox="1">
            <a:spLocks noChangeArrowheads="1"/>
          </p:cNvSpPr>
          <p:nvPr/>
        </p:nvSpPr>
        <p:spPr bwMode="auto">
          <a:xfrm>
            <a:off x="8450263" y="2984500"/>
            <a:ext cx="4429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No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29" name="Text Box 28"/>
          <p:cNvSpPr txBox="1">
            <a:spLocks noChangeArrowheads="1"/>
          </p:cNvSpPr>
          <p:nvPr/>
        </p:nvSpPr>
        <p:spPr bwMode="auto">
          <a:xfrm>
            <a:off x="9432926" y="3749675"/>
            <a:ext cx="930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Married</a:t>
            </a:r>
            <a:r>
              <a:rPr lang="en-US" altLang="en-US" sz="1600">
                <a:solidFill>
                  <a:schemeClr val="bg2"/>
                </a:solidFill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0" name="Text Box 29"/>
          <p:cNvSpPr txBox="1">
            <a:spLocks noChangeArrowheads="1"/>
          </p:cNvSpPr>
          <p:nvPr/>
        </p:nvSpPr>
        <p:spPr bwMode="auto">
          <a:xfrm>
            <a:off x="7216776" y="3778250"/>
            <a:ext cx="16605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Single, Divorced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1" name="Text Box 30"/>
          <p:cNvSpPr txBox="1">
            <a:spLocks noChangeArrowheads="1"/>
          </p:cNvSpPr>
          <p:nvPr/>
        </p:nvSpPr>
        <p:spPr bwMode="auto">
          <a:xfrm>
            <a:off x="6837364" y="45704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&lt; 80K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2" name="Text Box 31"/>
          <p:cNvSpPr txBox="1">
            <a:spLocks noChangeArrowheads="1"/>
          </p:cNvSpPr>
          <p:nvPr/>
        </p:nvSpPr>
        <p:spPr bwMode="auto">
          <a:xfrm>
            <a:off x="8612189" y="4570413"/>
            <a:ext cx="720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600">
                <a:latin typeface="Arial" panose="020B0604020202020204" pitchFamily="34" charset="0"/>
              </a:rPr>
              <a:t>&gt; 80K</a:t>
            </a:r>
            <a:endParaRPr lang="en-US" altLang="en-US" sz="16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3" name="Text Box 32"/>
          <p:cNvSpPr txBox="1">
            <a:spLocks noChangeArrowheads="1"/>
          </p:cNvSpPr>
          <p:nvPr/>
        </p:nvSpPr>
        <p:spPr bwMode="auto">
          <a:xfrm>
            <a:off x="8157782" y="1766888"/>
            <a:ext cx="203555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1800" i="1" dirty="0">
                <a:solidFill>
                  <a:srgbClr val="FF0000"/>
                </a:solidFill>
                <a:latin typeface="Arial" panose="020B0604020202020204" pitchFamily="34" charset="0"/>
              </a:rPr>
              <a:t>Splitting Attributes</a:t>
            </a:r>
          </a:p>
        </p:txBody>
      </p:sp>
      <p:sp>
        <p:nvSpPr>
          <p:cNvPr id="34" name="Line 33"/>
          <p:cNvSpPr>
            <a:spLocks noChangeShapeType="1"/>
          </p:cNvSpPr>
          <p:nvPr/>
        </p:nvSpPr>
        <p:spPr bwMode="auto">
          <a:xfrm flipH="1">
            <a:off x="8329614" y="2147889"/>
            <a:ext cx="536575" cy="5349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5334000" y="3810000"/>
            <a:ext cx="914400" cy="293688"/>
          </a:xfrm>
          <a:prstGeom prst="rightArrow">
            <a:avLst>
              <a:gd name="adj1" fmla="val 50000"/>
              <a:gd name="adj2" fmla="val 77838"/>
            </a:avLst>
          </a:prstGeom>
          <a:solidFill>
            <a:srgbClr val="CC0000"/>
          </a:solidFill>
          <a:ln w="12700">
            <a:solidFill>
              <a:srgbClr val="CC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Line 35"/>
          <p:cNvSpPr>
            <a:spLocks noChangeShapeType="1"/>
          </p:cNvSpPr>
          <p:nvPr/>
        </p:nvSpPr>
        <p:spPr bwMode="auto">
          <a:xfrm>
            <a:off x="8942388" y="2147889"/>
            <a:ext cx="76200" cy="1144587"/>
          </a:xfrm>
          <a:prstGeom prst="line">
            <a:avLst/>
          </a:prstGeom>
          <a:noFill/>
          <a:ln w="15875">
            <a:solidFill>
              <a:srgbClr val="FF0000"/>
            </a:solidFill>
            <a:prstDash val="dash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Text Box 36"/>
          <p:cNvSpPr txBox="1">
            <a:spLocks noChangeArrowheads="1"/>
          </p:cNvSpPr>
          <p:nvPr/>
        </p:nvSpPr>
        <p:spPr bwMode="auto">
          <a:xfrm>
            <a:off x="2286000" y="5867400"/>
            <a:ext cx="2514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 dirty="0">
                <a:solidFill>
                  <a:schemeClr val="tx2"/>
                </a:solidFill>
                <a:latin typeface="Arial" panose="020B0604020202020204" pitchFamily="34" charset="0"/>
              </a:rPr>
              <a:t>Training Data</a:t>
            </a:r>
            <a:endParaRPr lang="en-US" altLang="en-US" sz="2000" dirty="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 Box 37"/>
          <p:cNvSpPr txBox="1">
            <a:spLocks noChangeArrowheads="1"/>
          </p:cNvSpPr>
          <p:nvPr/>
        </p:nvSpPr>
        <p:spPr bwMode="auto">
          <a:xfrm>
            <a:off x="6553200" y="5835650"/>
            <a:ext cx="31242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80000"/>
              </a:lnSpc>
              <a:spcBef>
                <a:spcPct val="20000"/>
              </a:spcBef>
              <a:buClr>
                <a:schemeClr val="accent2"/>
              </a:buClr>
              <a:buSzPct val="75000"/>
              <a:buFont typeface="Monotype Sorts" pitchFamily="2" charset="2"/>
              <a:buNone/>
            </a:pPr>
            <a:r>
              <a:rPr lang="en-US" altLang="en-US" sz="2000">
                <a:solidFill>
                  <a:schemeClr val="tx2"/>
                </a:solidFill>
                <a:latin typeface="Arial" panose="020B0604020202020204" pitchFamily="34" charset="0"/>
              </a:rPr>
              <a:t>Model:  Decision Tree</a:t>
            </a:r>
            <a:endParaRPr lang="en-US" altLang="en-US" sz="2000">
              <a:solidFill>
                <a:schemeClr val="bg2"/>
              </a:solidFill>
              <a:latin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98538" y="6480366"/>
            <a:ext cx="294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 et al, Intro to data mining</a:t>
            </a:r>
          </a:p>
        </p:txBody>
      </p:sp>
    </p:spTree>
    <p:extLst>
      <p:ext uri="{BB962C8B-B14F-4D97-AF65-F5344CB8AC3E}">
        <p14:creationId xmlns:p14="http://schemas.microsoft.com/office/powerpoint/2010/main" val="4012657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303" y="-48779"/>
            <a:ext cx="10131425" cy="1456267"/>
          </a:xfrm>
        </p:spPr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2050" name="Picture 2" descr="Random Forest Algorith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1114" y="1407488"/>
            <a:ext cx="7709770" cy="433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50080" y="6488668"/>
            <a:ext cx="70957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https://blog.quantinsti.com/random-forest-algorithm-in-python/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74750" y="5885618"/>
            <a:ext cx="58424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Features chosen independently for each tree </a:t>
            </a:r>
          </a:p>
        </p:txBody>
      </p:sp>
    </p:spTree>
    <p:extLst>
      <p:ext uri="{BB962C8B-B14F-4D97-AF65-F5344CB8AC3E}">
        <p14:creationId xmlns:p14="http://schemas.microsoft.com/office/powerpoint/2010/main" val="112370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15541"/>
            <a:ext cx="10131425" cy="1456267"/>
          </a:xfrm>
        </p:spPr>
        <p:txBody>
          <a:bodyPr/>
          <a:lstStyle/>
          <a:p>
            <a:r>
              <a:rPr lang="en-US" dirty="0"/>
              <a:t>Boosted Trees</a:t>
            </a:r>
          </a:p>
        </p:txBody>
      </p:sp>
      <p:pic>
        <p:nvPicPr>
          <p:cNvPr id="3074" name="Picture 2" descr="https://littleml.files.wordpress.com/2017/03/boosted-trees-process.png?w=49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75" y="2122531"/>
            <a:ext cx="8720638" cy="3263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22156" y="5469084"/>
            <a:ext cx="57531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Individual Trees built sequentially and added</a:t>
            </a:r>
          </a:p>
        </p:txBody>
      </p:sp>
    </p:spTree>
    <p:extLst>
      <p:ext uri="{BB962C8B-B14F-4D97-AF65-F5344CB8AC3E}">
        <p14:creationId xmlns:p14="http://schemas.microsoft.com/office/powerpoint/2010/main" val="3799994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600" dirty="0"/>
              <a:t>Slides adapted from </a:t>
            </a:r>
          </a:p>
          <a:p>
            <a:pPr lvl="1"/>
            <a:r>
              <a:rPr lang="en-US" sz="2400" b="1" dirty="0"/>
              <a:t>Chapter 4 of Python M</a:t>
            </a:r>
            <a:r>
              <a:rPr lang="en-US" sz="2400" b="1" i="1" dirty="0"/>
              <a:t>achine learning by Sebastian</a:t>
            </a:r>
            <a:endParaRPr lang="en-US" sz="2400" i="1" dirty="0"/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44086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49796"/>
            <a:ext cx="10131425" cy="1456267"/>
          </a:xfrm>
        </p:spPr>
        <p:txBody>
          <a:bodyPr/>
          <a:lstStyle/>
          <a:p>
            <a:r>
              <a:rPr lang="en-US" dirty="0"/>
              <a:t>Probabilistic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600" dirty="0"/>
              <a:t>Naive Bayes</a:t>
            </a:r>
          </a:p>
          <a:p>
            <a:r>
              <a:rPr lang="en-US" sz="2600" dirty="0"/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439948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07" y="86559"/>
            <a:ext cx="10131425" cy="1456267"/>
          </a:xfrm>
        </p:spPr>
        <p:txBody>
          <a:bodyPr/>
          <a:lstStyle/>
          <a:p>
            <a:r>
              <a:rPr lang="en-US" dirty="0"/>
              <a:t>Probabilistic models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388298" y="3376136"/>
            <a:ext cx="7515615" cy="1271443"/>
          </a:xfrm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  <a:cs typeface="Times New Roman"/>
              </a:rPr>
              <a:t>Probability that each the data point  </a:t>
            </a:r>
            <a:r>
              <a:rPr lang="en-US" sz="2400" b="1" i="1" dirty="0">
                <a:latin typeface="+mj-lt"/>
                <a:cs typeface="Times New Roman"/>
              </a:rPr>
              <a:t>X</a:t>
            </a:r>
            <a:r>
              <a:rPr lang="en-US" sz="2400" b="1" i="1" baseline="-25000" dirty="0">
                <a:latin typeface="+mj-lt"/>
                <a:cs typeface="Times New Roman"/>
              </a:rPr>
              <a:t>i</a:t>
            </a:r>
            <a:r>
              <a:rPr lang="en-US" sz="2400" i="1" dirty="0">
                <a:latin typeface="+mj-lt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is classified as class </a:t>
            </a:r>
            <a:r>
              <a:rPr lang="en-US" sz="2400" i="1" dirty="0" err="1">
                <a:latin typeface="+mj-lt"/>
                <a:cs typeface="Times New Roman"/>
              </a:rPr>
              <a:t>y</a:t>
            </a:r>
            <a:r>
              <a:rPr lang="en-US" sz="2400" i="1" baseline="-25000" dirty="0" err="1">
                <a:latin typeface="+mj-lt"/>
                <a:cs typeface="Times New Roman"/>
              </a:rPr>
              <a:t>i</a:t>
            </a:r>
            <a:r>
              <a:rPr lang="en-US" sz="2400" i="1" baseline="-25000" dirty="0">
                <a:latin typeface="+mj-lt"/>
                <a:cs typeface="Times New Roman"/>
              </a:rPr>
              <a:t>    </a:t>
            </a:r>
            <a:r>
              <a:rPr lang="en-US" sz="2400" dirty="0">
                <a:latin typeface="+mj-lt"/>
                <a:cs typeface="Times New Roman"/>
              </a:rPr>
              <a:t>is denoted by </a:t>
            </a:r>
            <a:r>
              <a:rPr lang="en-US" sz="2400" i="1" dirty="0">
                <a:latin typeface="+mj-lt"/>
                <a:cs typeface="Times New Roman"/>
              </a:rPr>
              <a:t>p(</a:t>
            </a:r>
            <a:r>
              <a:rPr lang="en-US" sz="2400" i="1" dirty="0" err="1">
                <a:latin typeface="+mj-lt"/>
                <a:cs typeface="Times New Roman"/>
              </a:rPr>
              <a:t>Class</a:t>
            </a:r>
            <a:r>
              <a:rPr lang="en-US" sz="2400" i="1" baseline="-25000" dirty="0" err="1">
                <a:latin typeface="+mj-lt"/>
                <a:cs typeface="Times New Roman"/>
              </a:rPr>
              <a:t>i</a:t>
            </a:r>
            <a:r>
              <a:rPr lang="en-US" sz="2400" i="1" dirty="0">
                <a:latin typeface="+mj-lt"/>
                <a:cs typeface="Times New Roman"/>
              </a:rPr>
              <a:t> = </a:t>
            </a:r>
            <a:r>
              <a:rPr lang="en-US" sz="2400" i="1" dirty="0" err="1">
                <a:latin typeface="+mj-lt"/>
                <a:cs typeface="Times New Roman"/>
              </a:rPr>
              <a:t>y</a:t>
            </a:r>
            <a:r>
              <a:rPr lang="en-US" sz="2400" i="1" baseline="-25000" dirty="0" err="1">
                <a:latin typeface="+mj-lt"/>
                <a:cs typeface="Times New Roman"/>
              </a:rPr>
              <a:t>i</a:t>
            </a:r>
            <a:r>
              <a:rPr lang="en-US" sz="2400" i="1" dirty="0">
                <a:latin typeface="+mj-lt"/>
                <a:cs typeface="Times New Roman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latin typeface="+mj-lt"/>
                <a:cs typeface="Times New Roman"/>
              </a:rPr>
              <a:t>Use some functional form for this probability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854890" y="1699351"/>
            <a:ext cx="6482220" cy="83099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400" i="1" dirty="0">
                <a:latin typeface="Times New Roman"/>
                <a:cs typeface="Times New Roman"/>
              </a:rPr>
              <a:t>N</a:t>
            </a:r>
            <a:r>
              <a:rPr lang="en-US" sz="2400" dirty="0"/>
              <a:t> data points </a:t>
            </a:r>
            <a:r>
              <a:rPr lang="en-US" sz="2400" b="1" i="1" dirty="0">
                <a:latin typeface="Times New Roman"/>
                <a:cs typeface="Times New Roman"/>
              </a:rPr>
              <a:t>X</a:t>
            </a:r>
            <a:r>
              <a:rPr lang="en-US" sz="2400" b="1" i="1" baseline="-25000" dirty="0">
                <a:latin typeface="Times New Roman"/>
                <a:cs typeface="Times New Roman"/>
              </a:rPr>
              <a:t>1</a:t>
            </a:r>
            <a:r>
              <a:rPr lang="en-US" sz="2400" b="1" dirty="0"/>
              <a:t>, </a:t>
            </a:r>
            <a:r>
              <a:rPr lang="en-US" sz="2400" b="1" i="1" dirty="0">
                <a:latin typeface="Times New Roman"/>
                <a:cs typeface="Times New Roman"/>
              </a:rPr>
              <a:t>X</a:t>
            </a:r>
            <a:r>
              <a:rPr lang="en-US" sz="2400" b="1" i="1" baseline="-25000" dirty="0">
                <a:latin typeface="Times New Roman"/>
                <a:cs typeface="Times New Roman"/>
              </a:rPr>
              <a:t>2</a:t>
            </a:r>
            <a:r>
              <a:rPr lang="en-US" sz="2400" b="1" dirty="0"/>
              <a:t>, </a:t>
            </a:r>
            <a:r>
              <a:rPr lang="is-IS" sz="2400" b="1" dirty="0"/>
              <a:t>…,</a:t>
            </a:r>
            <a:r>
              <a:rPr lang="en-US" sz="2400" b="1" i="1" dirty="0">
                <a:latin typeface="Times New Roman"/>
                <a:cs typeface="Times New Roman"/>
              </a:rPr>
              <a:t> X</a:t>
            </a:r>
            <a:r>
              <a:rPr lang="en-US" sz="2400" b="1" i="1" baseline="-25000" dirty="0">
                <a:latin typeface="Times New Roman"/>
                <a:cs typeface="Times New Roman"/>
              </a:rPr>
              <a:t>N</a:t>
            </a:r>
            <a:r>
              <a:rPr lang="en-US" sz="2400" b="1" dirty="0"/>
              <a:t>   </a:t>
            </a:r>
            <a:r>
              <a:rPr lang="en-US" sz="2400" dirty="0"/>
              <a:t>(p attributes) with known class labels </a:t>
            </a:r>
            <a:r>
              <a:rPr lang="en-US" sz="2400" i="1" dirty="0">
                <a:latin typeface="Times New Roman"/>
                <a:cs typeface="Times New Roman"/>
              </a:rPr>
              <a:t>y</a:t>
            </a:r>
            <a:r>
              <a:rPr lang="en-US" sz="2400" i="1" baseline="-25000" dirty="0">
                <a:latin typeface="Times New Roman"/>
                <a:cs typeface="Times New Roman"/>
              </a:rPr>
              <a:t>1</a:t>
            </a:r>
            <a:r>
              <a:rPr lang="en-US" sz="2400" i="1" dirty="0">
                <a:latin typeface="Times New Roman"/>
                <a:cs typeface="Times New Roman"/>
              </a:rPr>
              <a:t>, y</a:t>
            </a:r>
            <a:r>
              <a:rPr lang="en-US" sz="2400" i="1" baseline="-25000" dirty="0">
                <a:latin typeface="Times New Roman"/>
                <a:cs typeface="Times New Roman"/>
              </a:rPr>
              <a:t>2</a:t>
            </a:r>
            <a:r>
              <a:rPr lang="en-US" sz="2400" i="1" dirty="0">
                <a:latin typeface="Times New Roman"/>
                <a:cs typeface="Times New Roman"/>
              </a:rPr>
              <a:t>, y</a:t>
            </a:r>
            <a:r>
              <a:rPr lang="en-US" sz="2400" i="1" baseline="-25000" dirty="0">
                <a:latin typeface="Times New Roman"/>
                <a:cs typeface="Times New Roman"/>
              </a:rPr>
              <a:t>3</a:t>
            </a:r>
            <a:r>
              <a:rPr lang="en-US" sz="2400" i="1" dirty="0">
                <a:latin typeface="Times New Roman"/>
                <a:cs typeface="Times New Roman"/>
              </a:rPr>
              <a:t>, .., </a:t>
            </a:r>
            <a:r>
              <a:rPr lang="en-US" sz="2400" i="1" dirty="0" err="1">
                <a:latin typeface="Times New Roman"/>
                <a:cs typeface="Times New Roman"/>
              </a:rPr>
              <a:t>y</a:t>
            </a:r>
            <a:r>
              <a:rPr lang="en-US" sz="2400" i="1" baseline="-25000" dirty="0" err="1">
                <a:latin typeface="Times New Roman"/>
                <a:cs typeface="Times New Roman"/>
              </a:rPr>
              <a:t>n</a:t>
            </a:r>
            <a:endParaRPr lang="en-US" sz="2400" i="1" baseline="-25000" dirty="0">
              <a:latin typeface="Times New Roman"/>
              <a:cs typeface="Times New Roman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820427" y="2593310"/>
            <a:ext cx="0" cy="62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820427" y="4837556"/>
            <a:ext cx="0" cy="6263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/>
          <p:cNvSpPr txBox="1">
            <a:spLocks/>
          </p:cNvSpPr>
          <p:nvPr/>
        </p:nvSpPr>
        <p:spPr>
          <a:xfrm>
            <a:off x="2338193" y="5545558"/>
            <a:ext cx="7515615" cy="9809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latin typeface="+mj-lt"/>
                <a:cs typeface="Times New Roman"/>
              </a:rPr>
              <a:t>Optimize the overall probability of all </a:t>
            </a:r>
            <a:r>
              <a:rPr lang="en-US" sz="2400" b="1" i="1" dirty="0">
                <a:latin typeface="+mj-lt"/>
                <a:cs typeface="Times New Roman"/>
              </a:rPr>
              <a:t>X</a:t>
            </a:r>
            <a:r>
              <a:rPr lang="en-US" sz="2400" b="1" i="1" baseline="-25000" dirty="0">
                <a:latin typeface="+mj-lt"/>
                <a:cs typeface="Times New Roman"/>
              </a:rPr>
              <a:t>i</a:t>
            </a:r>
            <a:r>
              <a:rPr lang="en-US" sz="2400" b="1" i="1" dirty="0">
                <a:latin typeface="+mj-lt"/>
                <a:cs typeface="Times New Roman"/>
              </a:rPr>
              <a:t> </a:t>
            </a:r>
            <a:r>
              <a:rPr lang="en-US" sz="2400" dirty="0">
                <a:latin typeface="+mj-lt"/>
                <a:cs typeface="Times New Roman"/>
              </a:rPr>
              <a:t>s to be correctly classified </a:t>
            </a:r>
          </a:p>
          <a:p>
            <a:pPr marL="0" indent="0">
              <a:buNone/>
            </a:pPr>
            <a:endParaRPr lang="en-US" sz="2400" dirty="0">
              <a:latin typeface="+mj-l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33388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4968"/>
            <a:ext cx="10131425" cy="1456267"/>
          </a:xfrm>
        </p:spPr>
        <p:txBody>
          <a:bodyPr/>
          <a:lstStyle/>
          <a:p>
            <a:r>
              <a:rPr lang="en-US" dirty="0"/>
              <a:t>Kernel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645540"/>
            <a:ext cx="10131425" cy="3649133"/>
          </a:xfrm>
        </p:spPr>
        <p:txBody>
          <a:bodyPr anchor="t" anchorCtr="0">
            <a:normAutofit/>
          </a:bodyPr>
          <a:lstStyle/>
          <a:p>
            <a:r>
              <a:rPr lang="en-US" sz="2400" dirty="0"/>
              <a:t>Support vector machines</a:t>
            </a:r>
          </a:p>
        </p:txBody>
      </p:sp>
      <p:sp>
        <p:nvSpPr>
          <p:cNvPr id="10" name="Down Arrow 9"/>
          <p:cNvSpPr/>
          <p:nvPr/>
        </p:nvSpPr>
        <p:spPr>
          <a:xfrm rot="16200000">
            <a:off x="5820198" y="3063329"/>
            <a:ext cx="147836" cy="14301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7741" t="10122" r="7707" b="8916"/>
          <a:stretch/>
        </p:blipFill>
        <p:spPr>
          <a:xfrm>
            <a:off x="2760364" y="2588774"/>
            <a:ext cx="2003778" cy="20884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6146" b="15620"/>
          <a:stretch/>
        </p:blipFill>
        <p:spPr>
          <a:xfrm>
            <a:off x="6609198" y="2588774"/>
            <a:ext cx="2732439" cy="207433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396964" y="3008444"/>
            <a:ext cx="987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Kernel</a:t>
            </a:r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2150474" y="4940026"/>
            <a:ext cx="27172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Not linearly </a:t>
            </a:r>
          </a:p>
          <a:p>
            <a:pPr algn="ctr"/>
            <a:r>
              <a:rPr lang="en-US" sz="2400" dirty="0"/>
              <a:t>separable data with </a:t>
            </a:r>
          </a:p>
          <a:p>
            <a:pPr algn="ctr"/>
            <a:r>
              <a:rPr lang="en-US" sz="2400" dirty="0"/>
              <a:t>two classes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0975" y="4677218"/>
            <a:ext cx="36666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linearly </a:t>
            </a:r>
          </a:p>
          <a:p>
            <a:pPr algn="ctr"/>
            <a:r>
              <a:rPr lang="en-US" sz="2400" dirty="0"/>
              <a:t>separable data in higher </a:t>
            </a:r>
          </a:p>
          <a:p>
            <a:pPr algn="ctr"/>
            <a:r>
              <a:rPr lang="en-US" sz="2400" dirty="0"/>
              <a:t>dimensions</a:t>
            </a:r>
          </a:p>
          <a:p>
            <a:pPr algn="ctr"/>
            <a:r>
              <a:rPr lang="en-US" sz="2400" dirty="0"/>
              <a:t>Then find the linear optimal</a:t>
            </a:r>
          </a:p>
          <a:p>
            <a:pPr algn="ctr"/>
            <a:r>
              <a:rPr lang="en-US" sz="2400" dirty="0"/>
              <a:t>Hyperplane</a:t>
            </a:r>
          </a:p>
        </p:txBody>
      </p:sp>
    </p:spTree>
    <p:extLst>
      <p:ext uri="{BB962C8B-B14F-4D97-AF65-F5344CB8AC3E}">
        <p14:creationId xmlns:p14="http://schemas.microsoft.com/office/powerpoint/2010/main" val="3790819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Issues: Validating or evaluating PA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754609"/>
            <a:ext cx="10131425" cy="3649133"/>
          </a:xfrm>
        </p:spPr>
        <p:txBody>
          <a:bodyPr>
            <a:noAutofit/>
          </a:bodyPr>
          <a:lstStyle/>
          <a:p>
            <a:endParaRPr lang="en-US" sz="2600" dirty="0"/>
          </a:p>
          <a:p>
            <a:r>
              <a:rPr lang="en-US" sz="2600" dirty="0"/>
              <a:t>There can be multiple models to solve the same problem.</a:t>
            </a:r>
          </a:p>
          <a:p>
            <a:r>
              <a:rPr lang="en-US" sz="2600" dirty="0"/>
              <a:t>Predictive accuracy.</a:t>
            </a:r>
          </a:p>
          <a:p>
            <a:pPr lvl="1"/>
            <a:r>
              <a:rPr lang="en-US" sz="2600" dirty="0"/>
              <a:t>How well the model can predict ?</a:t>
            </a:r>
          </a:p>
          <a:p>
            <a:r>
              <a:rPr lang="en-US" sz="2600" dirty="0"/>
              <a:t>Speed and scalability.</a:t>
            </a:r>
          </a:p>
          <a:p>
            <a:pPr lvl="1"/>
            <a:r>
              <a:rPr lang="en-US" sz="2600" dirty="0"/>
              <a:t>Time needed to build the model.</a:t>
            </a:r>
          </a:p>
          <a:p>
            <a:pPr lvl="1"/>
            <a:r>
              <a:rPr lang="en-US" sz="2600" dirty="0"/>
              <a:t>Time used by the model in predicting.</a:t>
            </a:r>
          </a:p>
          <a:p>
            <a:r>
              <a:rPr lang="en-US" sz="2600" dirty="0"/>
              <a:t>Interpretability.</a:t>
            </a:r>
          </a:p>
          <a:p>
            <a:pPr lvl="1"/>
            <a:r>
              <a:rPr lang="en-US" sz="2600" dirty="0"/>
              <a:t>Can you understand the rules of the model ?</a:t>
            </a:r>
          </a:p>
          <a:p>
            <a:pPr marL="0" indent="0">
              <a:buNone/>
            </a:pP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524452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9008" y="256046"/>
            <a:ext cx="8229600" cy="1143000"/>
          </a:xfrm>
        </p:spPr>
        <p:txBody>
          <a:bodyPr/>
          <a:lstStyle/>
          <a:p>
            <a:r>
              <a:rPr lang="en-US" dirty="0"/>
              <a:t>Traditional model vs Deep Learning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7264" y="1432785"/>
            <a:ext cx="5614416" cy="22171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64208" y="6488668"/>
            <a:ext cx="883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www.learnopencv.com</a:t>
            </a:r>
            <a:r>
              <a:rPr lang="en-US" dirty="0"/>
              <a:t>/image-recognition-and-object-detection-part1/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65815"/>
          <a:stretch/>
        </p:blipFill>
        <p:spPr>
          <a:xfrm>
            <a:off x="3388061" y="3927897"/>
            <a:ext cx="1862002" cy="2151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64538" r="491"/>
          <a:stretch/>
        </p:blipFill>
        <p:spPr>
          <a:xfrm>
            <a:off x="5250063" y="3812371"/>
            <a:ext cx="2170176" cy="2450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33890" t="320" r="40177" b="25180"/>
          <a:stretch/>
        </p:blipFill>
        <p:spPr>
          <a:xfrm>
            <a:off x="8336116" y="4016593"/>
            <a:ext cx="1609344" cy="18257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74474" y="5842338"/>
            <a:ext cx="2224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/>
              <a:t>Features are </a:t>
            </a:r>
          </a:p>
          <a:p>
            <a:pPr algn="ctr"/>
            <a:r>
              <a:rPr lang="en-US" u="sng" dirty="0"/>
              <a:t>learned automatically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89029" y="5491261"/>
            <a:ext cx="72006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Deep </a:t>
            </a:r>
          </a:p>
          <a:p>
            <a:pPr algn="ctr"/>
            <a:r>
              <a:rPr lang="en-US" sz="1200" dirty="0"/>
              <a:t>Learning</a:t>
            </a:r>
          </a:p>
          <a:p>
            <a:pPr algn="ctr"/>
            <a:endParaRPr lang="en-US" sz="1200" dirty="0"/>
          </a:p>
        </p:txBody>
      </p:sp>
      <p:cxnSp>
        <p:nvCxnSpPr>
          <p:cNvPr id="14" name="Elbow Connector 13"/>
          <p:cNvCxnSpPr>
            <a:stCxn id="10" idx="0"/>
          </p:cNvCxnSpPr>
          <p:nvPr/>
        </p:nvCxnSpPr>
        <p:spPr>
          <a:xfrm rot="16200000" flipH="1" flipV="1">
            <a:off x="7456404" y="2723534"/>
            <a:ext cx="391326" cy="2977442"/>
          </a:xfrm>
          <a:prstGeom prst="bentConnector4">
            <a:avLst>
              <a:gd name="adj1" fmla="val -58417"/>
              <a:gd name="adj2" fmla="val 63513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52565" y="4529873"/>
            <a:ext cx="1082349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Deep </a:t>
            </a:r>
          </a:p>
          <a:p>
            <a:pPr algn="ctr"/>
            <a:r>
              <a:rPr lang="en-US" sz="2000" dirty="0"/>
              <a:t>Learning</a:t>
            </a:r>
          </a:p>
          <a:p>
            <a:pPr algn="ctr"/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2082603" y="1834347"/>
            <a:ext cx="1351459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Traditional </a:t>
            </a:r>
          </a:p>
          <a:p>
            <a:pPr algn="ctr"/>
            <a:r>
              <a:rPr lang="en-US" sz="2000" dirty="0"/>
              <a:t>Models</a:t>
            </a:r>
          </a:p>
        </p:txBody>
      </p:sp>
    </p:spTree>
    <p:extLst>
      <p:ext uri="{BB962C8B-B14F-4D97-AF65-F5344CB8AC3E}">
        <p14:creationId xmlns:p14="http://schemas.microsoft.com/office/powerpoint/2010/main" val="18088633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410" y="100445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Deep Learning needs large amount of data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1028" y="1556712"/>
            <a:ext cx="6329943" cy="451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4777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Preprocessing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1884159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Read the data (features and class labels) from a file and store in a data structure</a:t>
            </a:r>
          </a:p>
          <a:p>
            <a:pPr lvl="1"/>
            <a:r>
              <a:rPr lang="en-US" sz="2400" dirty="0"/>
              <a:t>Pandas Data Frame or </a:t>
            </a:r>
            <a:r>
              <a:rPr lang="en-US" sz="2400" dirty="0" err="1"/>
              <a:t>Numpy</a:t>
            </a:r>
            <a:r>
              <a:rPr lang="en-US" sz="2400" dirty="0"/>
              <a:t> matrix (can store only </a:t>
            </a:r>
            <a:r>
              <a:rPr lang="en-US" sz="2400" dirty="0" err="1"/>
              <a:t>numerics</a:t>
            </a:r>
            <a:r>
              <a:rPr lang="en-US" sz="2400" dirty="0"/>
              <a:t>) in Python</a:t>
            </a:r>
          </a:p>
          <a:p>
            <a:pPr lvl="1"/>
            <a:r>
              <a:rPr lang="en-US" sz="2400" dirty="0"/>
              <a:t> Data Frame in R</a:t>
            </a:r>
          </a:p>
          <a:p>
            <a:r>
              <a:rPr lang="en-US" sz="2400" dirty="0"/>
              <a:t>User can choose to remove any unwanted features or samples (primarily manual at this point).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7268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51A2C0-0790-CB13-A630-EF9B13F3D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Dealing with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FB1B-7109-3481-A09A-B66E04742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799" y="1723613"/>
            <a:ext cx="10131425" cy="3649133"/>
          </a:xfrm>
        </p:spPr>
        <p:txBody>
          <a:bodyPr>
            <a:normAutofit/>
          </a:bodyPr>
          <a:lstStyle/>
          <a:p>
            <a:r>
              <a:rPr lang="en-US" sz="2400" dirty="0"/>
              <a:t>Remove rows with missing values in features.</a:t>
            </a:r>
          </a:p>
          <a:p>
            <a:r>
              <a:rPr lang="en-US" sz="2400" dirty="0"/>
              <a:t>You may also want to remove features (columns) that have too many missing value in many samples.</a:t>
            </a:r>
          </a:p>
          <a:p>
            <a:r>
              <a:rPr lang="en-US" sz="2400" dirty="0"/>
              <a:t>Imputation of missing values</a:t>
            </a:r>
          </a:p>
          <a:p>
            <a:pPr lvl="1"/>
            <a:r>
              <a:rPr lang="en-US" sz="2400" dirty="0"/>
              <a:t>Different interpolation techniques to estimate the missing values from the other training samples in our dataset.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1664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7207-6E42-DCEF-7AB7-11BCD9EA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Dealing with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BB3B-F7B2-7086-AB2D-4DDCB5E9A4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1600201"/>
            <a:ext cx="10536382" cy="4696691"/>
          </a:xfrm>
        </p:spPr>
        <p:txBody>
          <a:bodyPr>
            <a:no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Categorical features should be converted to numerical values.</a:t>
            </a:r>
          </a:p>
          <a:p>
            <a:r>
              <a:rPr lang="en-US" sz="2400" dirty="0"/>
              <a:t>Categorical data: </a:t>
            </a:r>
            <a:r>
              <a:rPr lang="en-US" sz="2400" b="1" dirty="0"/>
              <a:t>nominal </a:t>
            </a:r>
            <a:r>
              <a:rPr lang="en-US" sz="2400" dirty="0"/>
              <a:t>and </a:t>
            </a:r>
            <a:r>
              <a:rPr lang="en-US" sz="2400" b="1" dirty="0"/>
              <a:t>ordinal </a:t>
            </a:r>
            <a:r>
              <a:rPr lang="en-US" sz="2400" dirty="0"/>
              <a:t>features. </a:t>
            </a:r>
          </a:p>
          <a:p>
            <a:r>
              <a:rPr lang="en-US" sz="2400" dirty="0"/>
              <a:t>Ordinal features: can be sorted or ordered. </a:t>
            </a:r>
          </a:p>
          <a:p>
            <a:pPr lvl="1"/>
            <a:r>
              <a:rPr lang="en-US" sz="2400" dirty="0"/>
              <a:t>For example, </a:t>
            </a:r>
            <a:r>
              <a:rPr lang="en-US" sz="2400" i="1" dirty="0"/>
              <a:t>T-shirt size: XL </a:t>
            </a:r>
            <a:r>
              <a:rPr lang="en-US" sz="2400" dirty="0"/>
              <a:t>&gt; </a:t>
            </a:r>
            <a:r>
              <a:rPr lang="en-US" sz="2400" i="1" dirty="0"/>
              <a:t>L </a:t>
            </a:r>
            <a:r>
              <a:rPr lang="en-US" sz="2400" dirty="0"/>
              <a:t>&gt; </a:t>
            </a:r>
            <a:r>
              <a:rPr lang="en-US" sz="2400" i="1" dirty="0"/>
              <a:t>M</a:t>
            </a:r>
            <a:r>
              <a:rPr lang="en-US" sz="2400" dirty="0"/>
              <a:t> </a:t>
            </a:r>
          </a:p>
          <a:p>
            <a:pPr lvl="1"/>
            <a:r>
              <a:rPr lang="en-US" sz="2400" dirty="0"/>
              <a:t>Assign XL = 3, L = 2, and M = 1</a:t>
            </a:r>
          </a:p>
          <a:p>
            <a:r>
              <a:rPr lang="en-US" sz="2400" dirty="0"/>
              <a:t>Nominal features: can’t be sorted. </a:t>
            </a:r>
          </a:p>
          <a:p>
            <a:pPr lvl="1"/>
            <a:r>
              <a:rPr lang="en-US" sz="2400" dirty="0"/>
              <a:t>For example: </a:t>
            </a:r>
            <a:r>
              <a:rPr lang="en-US" sz="2400" i="1" dirty="0"/>
              <a:t>T-shirt color (Red, Green, Blue)</a:t>
            </a:r>
          </a:p>
          <a:p>
            <a:pPr lvl="1"/>
            <a:r>
              <a:rPr lang="en-US" sz="2400" dirty="0"/>
              <a:t>One-hot encoding: Red -&gt; [1,0,0], Green -&gt; [0,1,0], Blue = [0, 0, 1]</a:t>
            </a:r>
          </a:p>
          <a:p>
            <a:pPr lvl="1"/>
            <a:r>
              <a:rPr lang="en-US" sz="2400" dirty="0"/>
              <a:t>This will require additional features to be added.</a:t>
            </a:r>
          </a:p>
          <a:p>
            <a:pPr marL="457200" lvl="1" indent="0">
              <a:buNone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989900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17207-6E42-DCEF-7AB7-11BCD9EA2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9280"/>
            <a:ext cx="10131425" cy="1456267"/>
          </a:xfrm>
        </p:spPr>
        <p:txBody>
          <a:bodyPr/>
          <a:lstStyle/>
          <a:p>
            <a:r>
              <a:rPr lang="en-US" dirty="0"/>
              <a:t>Dealing with categorical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4BB3B-F7B2-7086-AB2D-4DDCB5E9A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F4ADCE-C303-AAE8-F32F-2A34F2713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990" y="2135795"/>
            <a:ext cx="4150592" cy="1333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AFE7F-AC79-C3D2-1617-0D9C82A5A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990" y="4320648"/>
            <a:ext cx="6608458" cy="133303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558712-5DE6-917B-43CD-1811622E9108}"/>
              </a:ext>
            </a:extLst>
          </p:cNvPr>
          <p:cNvSpPr/>
          <p:nvPr/>
        </p:nvSpPr>
        <p:spPr>
          <a:xfrm>
            <a:off x="3790371" y="4229100"/>
            <a:ext cx="889000" cy="1424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D3E6DC6-4DA1-4821-A68C-9D08DDD8C792}"/>
              </a:ext>
            </a:extLst>
          </p:cNvPr>
          <p:cNvCxnSpPr/>
          <p:nvPr/>
        </p:nvCxnSpPr>
        <p:spPr>
          <a:xfrm flipH="1">
            <a:off x="4526973" y="3429001"/>
            <a:ext cx="550718" cy="575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A70070D-123D-30AB-39AD-BE403B93526D}"/>
              </a:ext>
            </a:extLst>
          </p:cNvPr>
          <p:cNvSpPr/>
          <p:nvPr/>
        </p:nvSpPr>
        <p:spPr>
          <a:xfrm>
            <a:off x="4633191" y="2039567"/>
            <a:ext cx="889000" cy="1424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5BEE465-1062-1678-5814-581A5C163C80}"/>
              </a:ext>
            </a:extLst>
          </p:cNvPr>
          <p:cNvSpPr/>
          <p:nvPr/>
        </p:nvSpPr>
        <p:spPr>
          <a:xfrm>
            <a:off x="4697847" y="4229100"/>
            <a:ext cx="4816601" cy="14245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C33C8D5-A840-466B-7699-A83294CAD11A}"/>
              </a:ext>
            </a:extLst>
          </p:cNvPr>
          <p:cNvSpPr/>
          <p:nvPr/>
        </p:nvSpPr>
        <p:spPr>
          <a:xfrm>
            <a:off x="3722256" y="2058916"/>
            <a:ext cx="889000" cy="142458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67871B7-B083-25E4-18FA-C4F60E6E4B7C}"/>
              </a:ext>
            </a:extLst>
          </p:cNvPr>
          <p:cNvCxnSpPr>
            <a:cxnSpLocks/>
          </p:cNvCxnSpPr>
          <p:nvPr/>
        </p:nvCxnSpPr>
        <p:spPr>
          <a:xfrm>
            <a:off x="4341090" y="3447932"/>
            <a:ext cx="1754911" cy="70231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AD6FEFF-63EB-71C2-5526-C876A7C62F3A}"/>
              </a:ext>
            </a:extLst>
          </p:cNvPr>
          <p:cNvSpPr txBox="1"/>
          <p:nvPr/>
        </p:nvSpPr>
        <p:spPr>
          <a:xfrm>
            <a:off x="2454221" y="2269454"/>
            <a:ext cx="78508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Old </a:t>
            </a:r>
          </a:p>
          <a:p>
            <a:r>
              <a:rPr lang="en-US" sz="2600" dirty="0"/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A52F20-F781-06BD-9BC6-7327537DCD58}"/>
              </a:ext>
            </a:extLst>
          </p:cNvPr>
          <p:cNvSpPr txBox="1"/>
          <p:nvPr/>
        </p:nvSpPr>
        <p:spPr>
          <a:xfrm>
            <a:off x="1800390" y="4495116"/>
            <a:ext cx="87716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/>
              <a:t>New </a:t>
            </a:r>
          </a:p>
          <a:p>
            <a:r>
              <a:rPr lang="en-US" sz="26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29143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600" dirty="0"/>
              <a:t>Classification and class probability estimation</a:t>
            </a:r>
          </a:p>
          <a:p>
            <a:r>
              <a:rPr lang="en-US" sz="2600" dirty="0"/>
              <a:t>Regression</a:t>
            </a:r>
          </a:p>
          <a:p>
            <a:r>
              <a:rPr lang="en-US" sz="2600" dirty="0"/>
              <a:t>Clustering </a:t>
            </a:r>
          </a:p>
          <a:p>
            <a:pPr marL="0" indent="0">
              <a:buNone/>
            </a:pPr>
            <a:endParaRPr lang="en-US" sz="26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758173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772C6-D419-6CA7-4421-545F55BCC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56092"/>
            <a:ext cx="10131425" cy="1456267"/>
          </a:xfrm>
        </p:spPr>
        <p:txBody>
          <a:bodyPr/>
          <a:lstStyle/>
          <a:p>
            <a:r>
              <a:rPr lang="en-US" dirty="0"/>
              <a:t>Split data and 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C9465-603A-C10A-E970-28E5C7DB8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784880"/>
            <a:ext cx="10131425" cy="3649133"/>
          </a:xfrm>
        </p:spPr>
        <p:txBody>
          <a:bodyPr>
            <a:noAutofit/>
          </a:bodyPr>
          <a:lstStyle/>
          <a:p>
            <a:r>
              <a:rPr lang="en-US" sz="2400" dirty="0"/>
              <a:t>Split the data into training (80%) and testing (20%)</a:t>
            </a:r>
          </a:p>
          <a:p>
            <a:pPr lvl="1"/>
            <a:r>
              <a:rPr lang="en-US" sz="2200" dirty="0"/>
              <a:t>Make sure 80% of each class go to training</a:t>
            </a:r>
          </a:p>
          <a:p>
            <a:r>
              <a:rPr lang="en-US" sz="2400" dirty="0"/>
              <a:t>Feature scaling: bring features to the same scale.</a:t>
            </a:r>
          </a:p>
          <a:p>
            <a:pPr lvl="1"/>
            <a:r>
              <a:rPr lang="en-US" sz="2400" dirty="0"/>
              <a:t>Note this step should be done after splitting the data into training and testing sets</a:t>
            </a:r>
          </a:p>
          <a:p>
            <a:pPr lvl="1"/>
            <a:r>
              <a:rPr lang="en-US" sz="2400" dirty="0"/>
              <a:t>First, scale the training set.</a:t>
            </a:r>
          </a:p>
          <a:p>
            <a:pPr lvl="1"/>
            <a:r>
              <a:rPr lang="en-US" sz="2400" dirty="0"/>
              <a:t>Use the parameters used in scaling training set to scale the testing set.</a:t>
            </a:r>
          </a:p>
          <a:p>
            <a:pPr lvl="1"/>
            <a:r>
              <a:rPr lang="en-US" sz="2400" dirty="0"/>
              <a:t>Don’t scale the testing set independently from training set.</a:t>
            </a:r>
          </a:p>
        </p:txBody>
      </p:sp>
    </p:spTree>
    <p:extLst>
      <p:ext uri="{BB962C8B-B14F-4D97-AF65-F5344CB8AC3E}">
        <p14:creationId xmlns:p14="http://schemas.microsoft.com/office/powerpoint/2010/main" val="1100437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ACDA-F608-BBDE-3319-593EDB35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08" y="3702"/>
            <a:ext cx="10131425" cy="1456267"/>
          </a:xfrm>
        </p:spPr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ED89-CFAC-B500-F6F9-15F4945CF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273" y="1417639"/>
            <a:ext cx="9379527" cy="4708525"/>
          </a:xfrm>
        </p:spPr>
        <p:txBody>
          <a:bodyPr>
            <a:normAutofit/>
          </a:bodyPr>
          <a:lstStyle/>
          <a:p>
            <a:r>
              <a:rPr lang="en-US" sz="2400" dirty="0"/>
              <a:t>Feature scaling: Process of bringing all the features to the same scale.</a:t>
            </a:r>
          </a:p>
          <a:p>
            <a:r>
              <a:rPr lang="en-US" sz="2400" dirty="0"/>
              <a:t>Why ?: So that model can “weigh” and “interpret” the features in a non bias way.</a:t>
            </a:r>
          </a:p>
          <a:p>
            <a:r>
              <a:rPr lang="en-US" sz="2400" dirty="0"/>
              <a:t>Normalization: scale between 0 and 1 (min-max) scaler</a:t>
            </a:r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Standardization: scale so that values have mean = 0 and standard deviation =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CF069D-ED9F-4DB5-4C31-13660D764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1867" y="5589882"/>
            <a:ext cx="2439406" cy="1072563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02B6B-08B5-4DCB-18E0-BCE76EE577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590" b="15854"/>
          <a:stretch/>
        </p:blipFill>
        <p:spPr>
          <a:xfrm>
            <a:off x="5941867" y="3823855"/>
            <a:ext cx="2439406" cy="1072563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35705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4ACDA-F608-BBDE-3319-593EDB35A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514" y="145472"/>
            <a:ext cx="10131425" cy="1456267"/>
          </a:xfrm>
        </p:spPr>
        <p:txBody>
          <a:bodyPr/>
          <a:lstStyle/>
          <a:p>
            <a:r>
              <a:rPr lang="en-US" dirty="0"/>
              <a:t>Feature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EED89-CFAC-B500-F6F9-15F4945CF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51026" y="1318684"/>
            <a:ext cx="7772400" cy="3649133"/>
          </a:xfrm>
        </p:spPr>
        <p:txBody>
          <a:bodyPr>
            <a:normAutofit/>
          </a:bodyPr>
          <a:lstStyle/>
          <a:p>
            <a:r>
              <a:rPr lang="en-US" sz="2400" dirty="0"/>
              <a:t>The following table illustrates the difference between the two commonly used feature scaling techniques, standardization and normalization on a simple sample dataset consisting of numbers 0 to 5: 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EA50FF-D69D-B595-26BC-37E74AAE5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737" y="3658813"/>
            <a:ext cx="5549280" cy="261800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2817727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F6EDB-163E-5B7D-3BB6-6A038EFEC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783" y="5292"/>
            <a:ext cx="10131425" cy="1456267"/>
          </a:xfrm>
        </p:spPr>
        <p:txBody>
          <a:bodyPr/>
          <a:lstStyle/>
          <a:p>
            <a:r>
              <a:rPr lang="en-US" dirty="0"/>
              <a:t>Feature scaling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E5D3D2-6864-0EF0-39B8-60F70412C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37" y="3398272"/>
            <a:ext cx="1601355" cy="20806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7CCE8-B46B-2FA0-3713-3A528B045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82" y="2242861"/>
            <a:ext cx="1282700" cy="1155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CFCCA7-7912-3951-9D62-12C157F10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4282" y="4551086"/>
            <a:ext cx="1282700" cy="83136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CDF1069-B10C-7993-0C74-758D70C7C2D5}"/>
              </a:ext>
            </a:extLst>
          </p:cNvPr>
          <p:cNvSpPr/>
          <p:nvPr/>
        </p:nvSpPr>
        <p:spPr>
          <a:xfrm>
            <a:off x="4747237" y="2142992"/>
            <a:ext cx="208395" cy="1381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5D29BBAD-8FEB-E27D-13F2-F07E615AD699}"/>
              </a:ext>
            </a:extLst>
          </p:cNvPr>
          <p:cNvCxnSpPr>
            <a:cxnSpLocks/>
            <a:endCxn id="10" idx="1"/>
          </p:cNvCxnSpPr>
          <p:nvPr/>
        </p:nvCxnSpPr>
        <p:spPr>
          <a:xfrm rot="5400000" flipH="1" flipV="1">
            <a:off x="3374953" y="3291154"/>
            <a:ext cx="1409915" cy="46874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5897799-48AD-A2CA-3E28-9AE631990D3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376792" y="4230482"/>
            <a:ext cx="937490" cy="736288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FD08D10-6332-CF45-68F0-C99D5F716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373" y="1899730"/>
            <a:ext cx="2120750" cy="1072563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19D5656-4484-2C91-716B-77029B93030F}"/>
              </a:ext>
            </a:extLst>
          </p:cNvPr>
          <p:cNvSpPr/>
          <p:nvPr/>
        </p:nvSpPr>
        <p:spPr>
          <a:xfrm>
            <a:off x="4747236" y="4373862"/>
            <a:ext cx="208395" cy="138199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0C9EDE8-A391-6F69-3DF7-15AF47103842}"/>
              </a:ext>
            </a:extLst>
          </p:cNvPr>
          <p:cNvSpPr txBox="1"/>
          <p:nvPr/>
        </p:nvSpPr>
        <p:spPr>
          <a:xfrm>
            <a:off x="2011541" y="2972293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040482EC-A6CB-17C4-2632-0046C281097F}"/>
              </a:ext>
            </a:extLst>
          </p:cNvPr>
          <p:cNvCxnSpPr>
            <a:endCxn id="12" idx="0"/>
          </p:cNvCxnSpPr>
          <p:nvPr/>
        </p:nvCxnSpPr>
        <p:spPr>
          <a:xfrm rot="10800000" flipV="1">
            <a:off x="4851435" y="1942006"/>
            <a:ext cx="2406938" cy="2009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53316C6E-4952-A31D-F748-6BD52504C9E8}"/>
              </a:ext>
            </a:extLst>
          </p:cNvPr>
          <p:cNvSpPr txBox="1"/>
          <p:nvPr/>
        </p:nvSpPr>
        <p:spPr>
          <a:xfrm>
            <a:off x="3359854" y="1654485"/>
            <a:ext cx="95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Train </a:t>
            </a:r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A9BC45D-9AFF-5109-A7E1-9F4BA2F9ABB7}"/>
              </a:ext>
            </a:extLst>
          </p:cNvPr>
          <p:cNvSpPr txBox="1"/>
          <p:nvPr/>
        </p:nvSpPr>
        <p:spPr>
          <a:xfrm>
            <a:off x="3637606" y="5225083"/>
            <a:ext cx="9544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Test </a:t>
            </a:r>
          </a:p>
          <a:p>
            <a:pPr algn="ctr"/>
            <a:r>
              <a:rPr lang="en-US" dirty="0"/>
              <a:t>Data</a:t>
            </a:r>
          </a:p>
          <a:p>
            <a:pPr algn="ctr"/>
            <a:r>
              <a:rPr lang="en-US" dirty="0"/>
              <a:t>features</a:t>
            </a:r>
          </a:p>
        </p:txBody>
      </p: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E278689-D0BC-BEE1-758A-367DEC65C86E}"/>
              </a:ext>
            </a:extLst>
          </p:cNvPr>
          <p:cNvCxnSpPr>
            <a:cxnSpLocks/>
          </p:cNvCxnSpPr>
          <p:nvPr/>
        </p:nvCxnSpPr>
        <p:spPr>
          <a:xfrm rot="10800000" flipV="1">
            <a:off x="4955633" y="2814958"/>
            <a:ext cx="2302740" cy="15589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CFDA1CEE-FD43-F0AF-FFF2-68756C9D2B20}"/>
              </a:ext>
            </a:extLst>
          </p:cNvPr>
          <p:cNvSpPr txBox="1"/>
          <p:nvPr/>
        </p:nvSpPr>
        <p:spPr>
          <a:xfrm>
            <a:off x="6195692" y="3594410"/>
            <a:ext cx="272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 m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dirty="0">
                <a:latin typeface="Symbol" pitchFamily="2" charset="2"/>
                <a:cs typeface="Times New Roman" panose="02020603050405020304" pitchFamily="18" charset="0"/>
              </a:rPr>
              <a:t>s</a:t>
            </a: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training feature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scale feature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test set</a:t>
            </a:r>
          </a:p>
        </p:txBody>
      </p:sp>
    </p:spTree>
    <p:extLst>
      <p:ext uri="{BB962C8B-B14F-4D97-AF65-F5344CB8AC3E}">
        <p14:creationId xmlns:p14="http://schemas.microsoft.com/office/powerpoint/2010/main" val="158395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6614-4A05-6F52-7B0C-939C30DB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0"/>
            <a:ext cx="10131425" cy="1456267"/>
          </a:xfrm>
        </p:spPr>
        <p:txBody>
          <a:bodyPr/>
          <a:lstStyle/>
          <a:p>
            <a:r>
              <a:rPr lang="en-US" dirty="0"/>
              <a:t>CLASS imbalance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5F955-9144-EB95-31D2-FCA427A7D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56267"/>
            <a:ext cx="10131425" cy="4334933"/>
          </a:xfrm>
        </p:spPr>
        <p:txBody>
          <a:bodyPr anchor="t" anchorCtr="0"/>
          <a:lstStyle/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If there is class imbalance, make the training set balanced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Up sampling.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Down sampling .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SMOTE (Synthetic Minority Oversampling Technique).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Generative Adversarial Networks (GANs) – Deep Learning method.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Train the balanced training set.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Keep the testing set imbalanced.</a:t>
            </a:r>
          </a:p>
          <a:p>
            <a:pPr lvl="1"/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This should represent an accurate class composition in the future test data.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380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E71A1A-80E2-A3D8-3F29-D7E251DF4044}"/>
              </a:ext>
            </a:extLst>
          </p:cNvPr>
          <p:cNvSpPr txBox="1"/>
          <p:nvPr/>
        </p:nvSpPr>
        <p:spPr>
          <a:xfrm>
            <a:off x="170485" y="1701682"/>
            <a:ext cx="11685710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 u="sng" dirty="0"/>
              <a:t>Hyper-parameter or parameter optimization: </a:t>
            </a:r>
            <a:r>
              <a:rPr lang="en-US" dirty="0"/>
              <a:t>Explore the the parameter space using some method (</a:t>
            </a:r>
            <a:r>
              <a:rPr lang="en-US" dirty="0" err="1"/>
              <a:t>e.g</a:t>
            </a:r>
            <a:r>
              <a:rPr lang="en-US" dirty="0"/>
              <a:t> : Grid Search) 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            (Resampling: to minimize overfitting, repetition gives u an idea of future predictions  </a:t>
            </a:r>
            <a:r>
              <a:rPr lang="en-US" dirty="0" err="1"/>
              <a:t>e.g</a:t>
            </a:r>
            <a:r>
              <a:rPr lang="en-US" dirty="0"/>
              <a:t>: k-fold cross validation)    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DEFE092-9F90-7415-C64B-00FB638777D5}"/>
              </a:ext>
            </a:extLst>
          </p:cNvPr>
          <p:cNvSpPr/>
          <p:nvPr/>
        </p:nvSpPr>
        <p:spPr>
          <a:xfrm>
            <a:off x="2524795" y="2995846"/>
            <a:ext cx="1304619" cy="49317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Resample 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E64505C-C148-5346-1793-FDA621B63C94}"/>
              </a:ext>
            </a:extLst>
          </p:cNvPr>
          <p:cNvSpPr/>
          <p:nvPr/>
        </p:nvSpPr>
        <p:spPr>
          <a:xfrm>
            <a:off x="6239396" y="2761147"/>
            <a:ext cx="1372551" cy="33187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Fit Model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051BE82-6B62-158F-C742-94C55383666F}"/>
              </a:ext>
            </a:extLst>
          </p:cNvPr>
          <p:cNvSpPr/>
          <p:nvPr/>
        </p:nvSpPr>
        <p:spPr>
          <a:xfrm>
            <a:off x="2311377" y="4239300"/>
            <a:ext cx="5595368" cy="62762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 Collect performance across candidates from parameter space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2772B4-AB49-5D1F-950C-AB20B6A04DEC}"/>
              </a:ext>
            </a:extLst>
          </p:cNvPr>
          <p:cNvSpPr/>
          <p:nvPr/>
        </p:nvSpPr>
        <p:spPr>
          <a:xfrm>
            <a:off x="2338988" y="5160949"/>
            <a:ext cx="5595369" cy="59472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 Choose the best set of parameters based on a </a:t>
            </a:r>
            <a:r>
              <a:rPr lang="en-US" b="1" dirty="0">
                <a:solidFill>
                  <a:schemeClr val="tx1"/>
                </a:solidFill>
              </a:rPr>
              <a:t>metric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50B95BB-B93B-5691-90AD-8480EAD8D5A0}"/>
              </a:ext>
            </a:extLst>
          </p:cNvPr>
          <p:cNvSpPr/>
          <p:nvPr/>
        </p:nvSpPr>
        <p:spPr>
          <a:xfrm>
            <a:off x="2338989" y="6060720"/>
            <a:ext cx="5595368" cy="62233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6. Build  the model on the whole data set using the selected parameter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C31D60-3987-51C6-9385-5BB4B1E44006}"/>
              </a:ext>
            </a:extLst>
          </p:cNvPr>
          <p:cNvSpPr/>
          <p:nvPr/>
        </p:nvSpPr>
        <p:spPr>
          <a:xfrm>
            <a:off x="2311378" y="55219"/>
            <a:ext cx="5729021" cy="4555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 Identify the parameters in the model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4E1584-BEFF-043A-34C2-D349E9AAF1FB}"/>
              </a:ext>
            </a:extLst>
          </p:cNvPr>
          <p:cNvSpPr/>
          <p:nvPr/>
        </p:nvSpPr>
        <p:spPr>
          <a:xfrm>
            <a:off x="2338988" y="877199"/>
            <a:ext cx="5701410" cy="4555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2. Define a parameter space for the identified parameters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646DC8C-367A-4F24-1928-6416094F7794}"/>
              </a:ext>
            </a:extLst>
          </p:cNvPr>
          <p:cNvCxnSpPr/>
          <p:nvPr/>
        </p:nvCxnSpPr>
        <p:spPr>
          <a:xfrm flipV="1">
            <a:off x="3961048" y="2951130"/>
            <a:ext cx="227293" cy="1674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C9A4EB-AFB8-D92B-09E9-2993ADEB71A2}"/>
              </a:ext>
            </a:extLst>
          </p:cNvPr>
          <p:cNvCxnSpPr/>
          <p:nvPr/>
        </p:nvCxnSpPr>
        <p:spPr>
          <a:xfrm>
            <a:off x="5653722" y="2951129"/>
            <a:ext cx="41414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45EC6-C921-C2E7-13D6-750915A218D7}"/>
              </a:ext>
            </a:extLst>
          </p:cNvPr>
          <p:cNvCxnSpPr/>
          <p:nvPr/>
        </p:nvCxnSpPr>
        <p:spPr>
          <a:xfrm>
            <a:off x="4976810" y="4010073"/>
            <a:ext cx="0" cy="22922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DC09DBC-19CB-CAD9-C702-B23093BAA81C}"/>
              </a:ext>
            </a:extLst>
          </p:cNvPr>
          <p:cNvCxnSpPr/>
          <p:nvPr/>
        </p:nvCxnSpPr>
        <p:spPr>
          <a:xfrm>
            <a:off x="4976810" y="4883885"/>
            <a:ext cx="0" cy="2770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CE8920C-76BF-14B8-E3D4-4237A5BB3365}"/>
              </a:ext>
            </a:extLst>
          </p:cNvPr>
          <p:cNvCxnSpPr/>
          <p:nvPr/>
        </p:nvCxnSpPr>
        <p:spPr>
          <a:xfrm>
            <a:off x="4976810" y="5776315"/>
            <a:ext cx="0" cy="2844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CD4141-F43F-1D78-4722-FE5DBCDBFB96}"/>
              </a:ext>
            </a:extLst>
          </p:cNvPr>
          <p:cNvCxnSpPr/>
          <p:nvPr/>
        </p:nvCxnSpPr>
        <p:spPr>
          <a:xfrm>
            <a:off x="4853112" y="1332790"/>
            <a:ext cx="0" cy="368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F4F7EA-B3FC-D800-1F09-D202627C39C6}"/>
              </a:ext>
            </a:extLst>
          </p:cNvPr>
          <p:cNvCxnSpPr/>
          <p:nvPr/>
        </p:nvCxnSpPr>
        <p:spPr>
          <a:xfrm>
            <a:off x="4827688" y="510810"/>
            <a:ext cx="0" cy="368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2B18AAF-4D65-5BA6-C2DE-BDA3C4361431}"/>
              </a:ext>
            </a:extLst>
          </p:cNvPr>
          <p:cNvSpPr txBox="1"/>
          <p:nvPr/>
        </p:nvSpPr>
        <p:spPr>
          <a:xfrm>
            <a:off x="8179898" y="5242856"/>
            <a:ext cx="263149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dirty="0"/>
              <a:t>Example metric</a:t>
            </a:r>
          </a:p>
          <a:p>
            <a:pPr marL="285750" indent="-285750">
              <a:buFont typeface="Arial"/>
              <a:buChar char="•"/>
            </a:pPr>
            <a:r>
              <a:rPr lang="en-US" sz="1600" dirty="0"/>
              <a:t>Accuracy for Classification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FD7CD7-B629-1CBC-D3AD-DCEAA7BDDAD6}"/>
              </a:ext>
            </a:extLst>
          </p:cNvPr>
          <p:cNvSpPr txBox="1"/>
          <p:nvPr/>
        </p:nvSpPr>
        <p:spPr>
          <a:xfrm>
            <a:off x="8040398" y="4137613"/>
            <a:ext cx="3541739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000" dirty="0"/>
              <a:t>Here you can see how the </a:t>
            </a:r>
          </a:p>
          <a:p>
            <a:r>
              <a:rPr lang="en-US" sz="2000" dirty="0"/>
              <a:t>performance change when you </a:t>
            </a:r>
          </a:p>
          <a:p>
            <a:r>
              <a:rPr lang="en-US" sz="2000" dirty="0"/>
              <a:t>vary the value  of the parameter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242B7A8-EBFF-C29B-1753-E10AE217717E}"/>
              </a:ext>
            </a:extLst>
          </p:cNvPr>
          <p:cNvCxnSpPr/>
          <p:nvPr/>
        </p:nvCxnSpPr>
        <p:spPr>
          <a:xfrm>
            <a:off x="3961048" y="3475039"/>
            <a:ext cx="227293" cy="33211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8EA140D-0B8F-1951-5D97-3BB28E7346DE}"/>
              </a:ext>
            </a:extLst>
          </p:cNvPr>
          <p:cNvSpPr/>
          <p:nvPr/>
        </p:nvSpPr>
        <p:spPr>
          <a:xfrm>
            <a:off x="4349887" y="2761148"/>
            <a:ext cx="1232744" cy="38326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 data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6D2B23E-DFB6-53C3-CAA3-C5D2F7E9C81A}"/>
              </a:ext>
            </a:extLst>
          </p:cNvPr>
          <p:cNvSpPr/>
          <p:nvPr/>
        </p:nvSpPr>
        <p:spPr>
          <a:xfrm>
            <a:off x="6239396" y="3568478"/>
            <a:ext cx="1657073" cy="39000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Validation data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1D058-ED45-B45A-CF89-CA7A42F55284}"/>
              </a:ext>
            </a:extLst>
          </p:cNvPr>
          <p:cNvCxnSpPr/>
          <p:nvPr/>
        </p:nvCxnSpPr>
        <p:spPr>
          <a:xfrm flipV="1">
            <a:off x="4262570" y="3807150"/>
            <a:ext cx="197682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AECA56CC-166D-8418-3C1B-EADF0EB35B91}"/>
              </a:ext>
            </a:extLst>
          </p:cNvPr>
          <p:cNvCxnSpPr/>
          <p:nvPr/>
        </p:nvCxnSpPr>
        <p:spPr>
          <a:xfrm>
            <a:off x="6889571" y="3118547"/>
            <a:ext cx="0" cy="3854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827EB80-14A3-911B-E957-F35795F6B4E5}"/>
              </a:ext>
            </a:extLst>
          </p:cNvPr>
          <p:cNvSpPr/>
          <p:nvPr/>
        </p:nvSpPr>
        <p:spPr>
          <a:xfrm>
            <a:off x="6889571" y="3102975"/>
            <a:ext cx="8515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predict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A4FE6E1-1BD3-4C2C-1549-D65D76D00F95}"/>
              </a:ext>
            </a:extLst>
          </p:cNvPr>
          <p:cNvSpPr txBox="1"/>
          <p:nvPr/>
        </p:nvSpPr>
        <p:spPr>
          <a:xfrm>
            <a:off x="2490844" y="2533422"/>
            <a:ext cx="104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repeated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7EECCCF-D9C6-5CEE-9AF6-0B8D5E74115A}"/>
              </a:ext>
            </a:extLst>
          </p:cNvPr>
          <p:cNvSpPr/>
          <p:nvPr/>
        </p:nvSpPr>
        <p:spPr>
          <a:xfrm>
            <a:off x="687504" y="2175673"/>
            <a:ext cx="10971095" cy="1817396"/>
          </a:xfrm>
          <a:prstGeom prst="roundRect">
            <a:avLst/>
          </a:prstGeom>
          <a:solidFill>
            <a:schemeClr val="bg2">
              <a:alpha val="11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9942AEA-896C-0501-A75C-E919C076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18" y="17837"/>
            <a:ext cx="2037067" cy="1456267"/>
          </a:xfrm>
        </p:spPr>
        <p:txBody>
          <a:bodyPr/>
          <a:lstStyle/>
          <a:p>
            <a:r>
              <a:rPr lang="en-US" dirty="0"/>
              <a:t>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3738209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E0C8-2430-B0EC-DDAC-8ED16C2C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70379"/>
            <a:ext cx="10131425" cy="1456267"/>
          </a:xfrm>
        </p:spPr>
        <p:txBody>
          <a:bodyPr/>
          <a:lstStyle/>
          <a:p>
            <a:r>
              <a:rPr lang="en-US" dirty="0"/>
              <a:t>Parameter (Hyper-parameter)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9EA55-4B10-9E52-7B4A-9F480786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784879"/>
            <a:ext cx="10131425" cy="4289730"/>
          </a:xfrm>
        </p:spPr>
        <p:txBody>
          <a:bodyPr>
            <a:normAutofit/>
          </a:bodyPr>
          <a:lstStyle/>
          <a:p>
            <a:r>
              <a:rPr lang="en-US" sz="2400" dirty="0"/>
              <a:t>Grid search cross validation</a:t>
            </a:r>
          </a:p>
          <a:p>
            <a:pPr lvl="1"/>
            <a:r>
              <a:rPr lang="en-US" sz="2400" dirty="0"/>
              <a:t>Try every possible candidate from parameter space</a:t>
            </a:r>
          </a:p>
          <a:p>
            <a:pPr lvl="1"/>
            <a:r>
              <a:rPr lang="en-US" sz="2400" dirty="0"/>
              <a:t>Ideal for small space</a:t>
            </a:r>
          </a:p>
          <a:p>
            <a:r>
              <a:rPr lang="en-US" sz="2400" dirty="0"/>
              <a:t>Random search </a:t>
            </a:r>
          </a:p>
          <a:p>
            <a:pPr lvl="1"/>
            <a:r>
              <a:rPr lang="en-US" sz="2400" dirty="0"/>
              <a:t>Try a random set of possible candidates from parameter space</a:t>
            </a:r>
          </a:p>
          <a:p>
            <a:pPr lvl="1"/>
            <a:r>
              <a:rPr lang="en-US" sz="2400" dirty="0"/>
              <a:t>Ideal for small space</a:t>
            </a:r>
          </a:p>
          <a:p>
            <a:r>
              <a:rPr lang="en-US" sz="2400" b="1" u="sng" dirty="0"/>
              <a:t>Bayesian optimization</a:t>
            </a:r>
          </a:p>
          <a:p>
            <a:pPr lvl="1"/>
            <a:r>
              <a:rPr lang="en-US" sz="2400" b="1" dirty="0"/>
              <a:t>Automated and “wise” choice of possible candidates from parameter space</a:t>
            </a:r>
          </a:p>
        </p:txBody>
      </p:sp>
    </p:spTree>
    <p:extLst>
      <p:ext uri="{BB962C8B-B14F-4D97-AF65-F5344CB8AC3E}">
        <p14:creationId xmlns:p14="http://schemas.microsoft.com/office/powerpoint/2010/main" val="5739496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9E0C8-2430-B0EC-DDAC-8ED16C2CC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926" y="70379"/>
            <a:ext cx="10131425" cy="1456267"/>
          </a:xfrm>
        </p:spPr>
        <p:txBody>
          <a:bodyPr/>
          <a:lstStyle/>
          <a:p>
            <a:r>
              <a:rPr lang="en-US" dirty="0" err="1"/>
              <a:t>SAMpling</a:t>
            </a:r>
            <a:r>
              <a:rPr lang="en-US" dirty="0"/>
              <a:t> (validation)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9EA55-4B10-9E52-7B4A-9F4807862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8" y="1784879"/>
            <a:ext cx="10131425" cy="4289730"/>
          </a:xfrm>
        </p:spPr>
        <p:txBody>
          <a:bodyPr anchor="t" anchorCtr="0">
            <a:normAutofit/>
          </a:bodyPr>
          <a:lstStyle/>
          <a:p>
            <a:r>
              <a:rPr lang="en-US" sz="2600" dirty="0"/>
              <a:t>K-fold Cross Validation</a:t>
            </a:r>
          </a:p>
          <a:p>
            <a:r>
              <a:rPr lang="en-US" sz="2600" dirty="0"/>
              <a:t>Leave one out cross-validation</a:t>
            </a:r>
          </a:p>
          <a:p>
            <a:r>
              <a:rPr lang="en-US" sz="2600" dirty="0"/>
              <a:t>Boot Strap 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23899885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36575" y="25643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K-fold (below is K=3 fold)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641" y="1481910"/>
            <a:ext cx="9024359" cy="28686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41" y="4379858"/>
            <a:ext cx="9024359" cy="2478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99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2938" y="0"/>
            <a:ext cx="10131425" cy="1456267"/>
          </a:xfrm>
        </p:spPr>
        <p:txBody>
          <a:bodyPr>
            <a:normAutofit/>
          </a:bodyPr>
          <a:lstStyle/>
          <a:p>
            <a:r>
              <a:rPr lang="en-US" dirty="0"/>
              <a:t>Leave-one-out cross-validation (LOOCV)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316" y="1456267"/>
            <a:ext cx="7970668" cy="491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64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class probability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Goal </a:t>
            </a:r>
          </a:p>
          <a:p>
            <a:pPr lvl="1"/>
            <a:r>
              <a:rPr lang="en-US" sz="2400" dirty="0"/>
              <a:t>Predict the class, an individual from a population belongs to. Usually there are </a:t>
            </a:r>
            <a:r>
              <a:rPr lang="en-US" sz="2400" dirty="0">
                <a:solidFill>
                  <a:srgbClr val="FF0000"/>
                </a:solidFill>
              </a:rPr>
              <a:t>few mutually exclusive classes</a:t>
            </a:r>
            <a:r>
              <a:rPr lang="en-US" sz="2400" dirty="0"/>
              <a:t>.</a:t>
            </a:r>
          </a:p>
          <a:p>
            <a:r>
              <a:rPr lang="en-US" sz="2400" dirty="0"/>
              <a:t>Example</a:t>
            </a:r>
          </a:p>
          <a:p>
            <a:pPr lvl="1"/>
            <a:r>
              <a:rPr lang="en-US" sz="2400" dirty="0"/>
              <a:t>Among all the patients treated with chemotherapy, Which are likely to survive for 5 years?</a:t>
            </a:r>
          </a:p>
          <a:p>
            <a:pPr lvl="1"/>
            <a:r>
              <a:rPr lang="en-US" sz="2400" dirty="0"/>
              <a:t>Two classes:  “</a:t>
            </a:r>
            <a:r>
              <a:rPr lang="en-US" sz="2400" dirty="0">
                <a:solidFill>
                  <a:srgbClr val="FF0000"/>
                </a:solidFill>
              </a:rPr>
              <a:t>Will survive</a:t>
            </a:r>
            <a:r>
              <a:rPr lang="en-US" sz="2400" dirty="0"/>
              <a:t>” and “ </a:t>
            </a:r>
            <a:r>
              <a:rPr lang="en-US" sz="2400" dirty="0">
                <a:solidFill>
                  <a:srgbClr val="FF0000"/>
                </a:solidFill>
              </a:rPr>
              <a:t>Will not survive</a:t>
            </a:r>
            <a:r>
              <a:rPr lang="en-US" sz="2400" dirty="0"/>
              <a:t>”</a:t>
            </a:r>
          </a:p>
          <a:p>
            <a:r>
              <a:rPr lang="en-US" sz="2600" dirty="0"/>
              <a:t>Procedure: Learn from historical data with known features and use it to predict future data with unknown class labels</a:t>
            </a:r>
          </a:p>
        </p:txBody>
      </p:sp>
    </p:spTree>
    <p:extLst>
      <p:ext uri="{BB962C8B-B14F-4D97-AF65-F5344CB8AC3E}">
        <p14:creationId xmlns:p14="http://schemas.microsoft.com/office/powerpoint/2010/main" val="6191634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938" y="1456267"/>
            <a:ext cx="9144000" cy="2842286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57226" y="0"/>
            <a:ext cx="10131425" cy="1456267"/>
          </a:xfrm>
        </p:spPr>
        <p:txBody>
          <a:bodyPr/>
          <a:lstStyle/>
          <a:p>
            <a:r>
              <a:rPr lang="en-US" dirty="0"/>
              <a:t>Boot Strap CROSS VALIDATION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38" y="4298553"/>
            <a:ext cx="9144000" cy="177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76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10131425" cy="1456267"/>
          </a:xfrm>
        </p:spPr>
        <p:txBody>
          <a:bodyPr/>
          <a:lstStyle/>
          <a:p>
            <a:r>
              <a:rPr lang="en-US" dirty="0"/>
              <a:t>Pros cons of sampling techniques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LOOCV</a:t>
            </a:r>
          </a:p>
          <a:p>
            <a:pPr lvl="1"/>
            <a:r>
              <a:rPr lang="en-US" sz="2400" dirty="0"/>
              <a:t>All training samples overlap too much</a:t>
            </a:r>
          </a:p>
          <a:p>
            <a:pPr lvl="1"/>
            <a:r>
              <a:rPr lang="en-US" sz="2400" dirty="0"/>
              <a:t>Less bias in training (less training error)</a:t>
            </a:r>
          </a:p>
          <a:p>
            <a:pPr lvl="1"/>
            <a:r>
              <a:rPr lang="en-US" sz="2400" dirty="0"/>
              <a:t>High variance in testing errors (not consistent with different test data)</a:t>
            </a:r>
          </a:p>
          <a:p>
            <a:r>
              <a:rPr lang="en-US" sz="2400" dirty="0"/>
              <a:t>K-fold</a:t>
            </a:r>
          </a:p>
          <a:p>
            <a:pPr lvl="1"/>
            <a:r>
              <a:rPr lang="en-US" sz="2400" dirty="0"/>
              <a:t>Training samples overlap less than LOOCV</a:t>
            </a:r>
          </a:p>
          <a:p>
            <a:pPr lvl="1"/>
            <a:r>
              <a:rPr lang="en-US" sz="2400" dirty="0"/>
              <a:t>bias-variance balance</a:t>
            </a:r>
          </a:p>
          <a:p>
            <a:pPr lvl="1"/>
            <a:r>
              <a:rPr lang="en-US" sz="2400" dirty="0">
                <a:solidFill>
                  <a:srgbClr val="FF0000"/>
                </a:solidFill>
              </a:rPr>
              <a:t>Repeated K-fold </a:t>
            </a:r>
            <a:r>
              <a:rPr lang="en-US" sz="2400" dirty="0"/>
              <a:t>may perform better than k-fold</a:t>
            </a:r>
          </a:p>
          <a:p>
            <a:r>
              <a:rPr lang="en-US" sz="2400" dirty="0"/>
              <a:t>Bootstrap</a:t>
            </a:r>
          </a:p>
          <a:p>
            <a:pPr lvl="1"/>
            <a:r>
              <a:rPr lang="en-US" sz="2400" dirty="0"/>
              <a:t>Less variance (consistent with different test data)</a:t>
            </a:r>
          </a:p>
          <a:p>
            <a:pPr lvl="1"/>
            <a:r>
              <a:rPr lang="en-US" sz="2400" dirty="0"/>
              <a:t>May be high bias (higher training error)</a:t>
            </a:r>
          </a:p>
          <a:p>
            <a:r>
              <a:rPr lang="en-US" sz="2400" dirty="0"/>
              <a:t>But </a:t>
            </a:r>
            <a:r>
              <a:rPr lang="en-US" sz="2400" dirty="0">
                <a:solidFill>
                  <a:srgbClr val="FF0000"/>
                </a:solidFill>
              </a:rPr>
              <a:t>depends on the data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550280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089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Training and Test Performance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3333" r="3335" b="6667"/>
          <a:stretch/>
        </p:blipFill>
        <p:spPr>
          <a:xfrm>
            <a:off x="2679545" y="2270658"/>
            <a:ext cx="6452731" cy="4359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61554" y="4945607"/>
            <a:ext cx="2170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Overfitting -&gt;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need to make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less complex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2BFB1D-0766-AA1E-4C65-C513EA4D4C62}"/>
              </a:ext>
            </a:extLst>
          </p:cNvPr>
          <p:cNvSpPr txBox="1"/>
          <p:nvPr/>
        </p:nvSpPr>
        <p:spPr>
          <a:xfrm>
            <a:off x="4164190" y="3131637"/>
            <a:ext cx="2170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under fitting -&gt;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need to make model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more complex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ECEFA-2CD2-F84C-F459-EF634791AD50}"/>
              </a:ext>
            </a:extLst>
          </p:cNvPr>
          <p:cNvSpPr txBox="1"/>
          <p:nvPr/>
        </p:nvSpPr>
        <p:spPr>
          <a:xfrm>
            <a:off x="762000" y="1058176"/>
            <a:ext cx="96246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Bias</a:t>
            </a:r>
            <a:r>
              <a:rPr lang="en-US" dirty="0"/>
              <a:t> is the difference between the average prediction of our model and the correct value which we are trying to predict.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u="sng" dirty="0">
                <a:effectLst/>
                <a:latin typeface="charter"/>
              </a:rPr>
              <a:t>Variance</a:t>
            </a:r>
            <a:r>
              <a:rPr lang="en-US" b="0" i="0" dirty="0">
                <a:effectLst/>
                <a:latin typeface="charter"/>
              </a:rPr>
              <a:t> is the variability of model prediction for a given data point or a value which tells us spread of our data.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72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Problem/Goal</a:t>
            </a:r>
          </a:p>
          <a:p>
            <a:pPr lvl="1"/>
            <a:r>
              <a:rPr lang="en-US" sz="2400" dirty="0"/>
              <a:t>For each individual, estimate/predict the numerical value of some variable for that individual.</a:t>
            </a:r>
          </a:p>
          <a:p>
            <a:r>
              <a:rPr lang="en-US" sz="2400" dirty="0"/>
              <a:t>Example</a:t>
            </a:r>
          </a:p>
          <a:p>
            <a:pPr lvl="1"/>
            <a:r>
              <a:rPr lang="en-US" sz="2400" dirty="0"/>
              <a:t>“How much will a given customer use the service”.</a:t>
            </a:r>
          </a:p>
          <a:p>
            <a:pPr lvl="1"/>
            <a:r>
              <a:rPr lang="en-US" sz="2400" dirty="0"/>
              <a:t>The variable of the individual is </a:t>
            </a:r>
            <a:r>
              <a:rPr lang="en-US" sz="2400" i="1" dirty="0">
                <a:solidFill>
                  <a:srgbClr val="FF0000"/>
                </a:solidFill>
              </a:rPr>
              <a:t>service usage</a:t>
            </a:r>
            <a:r>
              <a:rPr lang="en-US" sz="2400" dirty="0"/>
              <a:t>.</a:t>
            </a:r>
          </a:p>
          <a:p>
            <a:pPr lvl="1"/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97935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Versus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 anchorCtr="0">
            <a:normAutofit/>
          </a:bodyPr>
          <a:lstStyle/>
          <a:p>
            <a:r>
              <a:rPr lang="en-US" sz="2400" dirty="0"/>
              <a:t>Classification predicts if something will happen or not.</a:t>
            </a:r>
          </a:p>
          <a:p>
            <a:pPr lvl="1"/>
            <a:r>
              <a:rPr lang="en-US" sz="2400" dirty="0"/>
              <a:t>Classification assigns a class.</a:t>
            </a:r>
          </a:p>
          <a:p>
            <a:r>
              <a:rPr lang="en-US" sz="2400" dirty="0"/>
              <a:t>Regression predicts how much something will happen.</a:t>
            </a:r>
          </a:p>
          <a:p>
            <a:pPr lvl="1"/>
            <a:r>
              <a:rPr lang="en-US" sz="2400" dirty="0"/>
              <a:t>Regression estimates an amount of an event.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7410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4" name="Smiley Face 3"/>
          <p:cNvSpPr/>
          <p:nvPr/>
        </p:nvSpPr>
        <p:spPr>
          <a:xfrm>
            <a:off x="3862245" y="1585278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miley Face 4"/>
          <p:cNvSpPr/>
          <p:nvPr/>
        </p:nvSpPr>
        <p:spPr>
          <a:xfrm>
            <a:off x="4149627" y="1877015"/>
            <a:ext cx="470262" cy="461554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miley Face 5"/>
          <p:cNvSpPr/>
          <p:nvPr/>
        </p:nvSpPr>
        <p:spPr>
          <a:xfrm>
            <a:off x="4437009" y="1646238"/>
            <a:ext cx="470262" cy="461554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miley Face 7"/>
          <p:cNvSpPr/>
          <p:nvPr/>
        </p:nvSpPr>
        <p:spPr>
          <a:xfrm>
            <a:off x="4328152" y="1376591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miley Face 8"/>
          <p:cNvSpPr/>
          <p:nvPr/>
        </p:nvSpPr>
        <p:spPr>
          <a:xfrm>
            <a:off x="4423946" y="2058037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4850665" y="1585278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5011773" y="1831613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miley Face 11"/>
          <p:cNvSpPr/>
          <p:nvPr/>
        </p:nvSpPr>
        <p:spPr>
          <a:xfrm>
            <a:off x="4894205" y="2179955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miley Face 12"/>
          <p:cNvSpPr/>
          <p:nvPr/>
        </p:nvSpPr>
        <p:spPr>
          <a:xfrm>
            <a:off x="4040764" y="2239059"/>
            <a:ext cx="470262" cy="461554"/>
          </a:xfrm>
          <a:prstGeom prst="smileyFac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4325969" y="2431286"/>
            <a:ext cx="470262" cy="461554"/>
          </a:xfrm>
          <a:prstGeom prst="smileyFac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529145" y="1287327"/>
            <a:ext cx="2181488" cy="1785257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miley Face 16"/>
          <p:cNvSpPr/>
          <p:nvPr/>
        </p:nvSpPr>
        <p:spPr>
          <a:xfrm>
            <a:off x="1724291" y="4646340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2111822" y="4567963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1970303" y="5029517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miley Face 19"/>
          <p:cNvSpPr/>
          <p:nvPr/>
        </p:nvSpPr>
        <p:spPr>
          <a:xfrm>
            <a:off x="3058883" y="4649472"/>
            <a:ext cx="470262" cy="461554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/>
          <p:cNvSpPr/>
          <p:nvPr/>
        </p:nvSpPr>
        <p:spPr>
          <a:xfrm>
            <a:off x="3292917" y="4880249"/>
            <a:ext cx="470262" cy="461554"/>
          </a:xfrm>
          <a:prstGeom prst="smileyFac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miley Face 21"/>
          <p:cNvSpPr/>
          <p:nvPr/>
        </p:nvSpPr>
        <p:spPr>
          <a:xfrm>
            <a:off x="4493622" y="4653562"/>
            <a:ext cx="470262" cy="461554"/>
          </a:xfrm>
          <a:prstGeom prst="smileyFac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Smiley Face 22"/>
          <p:cNvSpPr/>
          <p:nvPr/>
        </p:nvSpPr>
        <p:spPr>
          <a:xfrm>
            <a:off x="4852833" y="4887152"/>
            <a:ext cx="470262" cy="461554"/>
          </a:xfrm>
          <a:prstGeom prst="smileyFace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Smiley Face 23"/>
          <p:cNvSpPr/>
          <p:nvPr/>
        </p:nvSpPr>
        <p:spPr>
          <a:xfrm>
            <a:off x="6175447" y="4798740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miley Face 24"/>
          <p:cNvSpPr/>
          <p:nvPr/>
        </p:nvSpPr>
        <p:spPr>
          <a:xfrm>
            <a:off x="6410578" y="5029517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miley Face 25"/>
          <p:cNvSpPr/>
          <p:nvPr/>
        </p:nvSpPr>
        <p:spPr>
          <a:xfrm>
            <a:off x="6552097" y="4683352"/>
            <a:ext cx="470262" cy="461554"/>
          </a:xfrm>
          <a:prstGeom prst="smileyFace">
            <a:avLst/>
          </a:prstGeom>
          <a:solidFill>
            <a:srgbClr val="C0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111823" y="3792583"/>
            <a:ext cx="4533887" cy="217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2"/>
          </p:cNvCxnSpPr>
          <p:nvPr/>
        </p:nvCxnSpPr>
        <p:spPr>
          <a:xfrm>
            <a:off x="4619889" y="3072583"/>
            <a:ext cx="0" cy="7308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2111822" y="3814355"/>
            <a:ext cx="0" cy="75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3292917" y="3814355"/>
            <a:ext cx="0" cy="75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619884" y="3814355"/>
            <a:ext cx="0" cy="75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6645704" y="3814355"/>
            <a:ext cx="0" cy="7536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815136" y="1585279"/>
            <a:ext cx="40458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Total population</a:t>
            </a:r>
          </a:p>
          <a:p>
            <a:r>
              <a:rPr lang="en-US" sz="2200" dirty="0"/>
              <a:t>(No class labels)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62085" y="5724436"/>
            <a:ext cx="566796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Group1         Group2         Group3              Group4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930914" y="2641509"/>
            <a:ext cx="365940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Individuals </a:t>
            </a:r>
            <a:r>
              <a:rPr lang="en-US" sz="2200" dirty="0">
                <a:solidFill>
                  <a:srgbClr val="C00000"/>
                </a:solidFill>
              </a:rPr>
              <a:t>within the group</a:t>
            </a:r>
          </a:p>
          <a:p>
            <a:r>
              <a:rPr lang="en-US" sz="2200" dirty="0"/>
              <a:t>are </a:t>
            </a:r>
            <a:r>
              <a:rPr lang="en-US" sz="2200" dirty="0">
                <a:solidFill>
                  <a:srgbClr val="C00000"/>
                </a:solidFill>
              </a:rPr>
              <a:t>more similar </a:t>
            </a:r>
            <a:r>
              <a:rPr lang="en-US" sz="2200" dirty="0"/>
              <a:t>to each other</a:t>
            </a:r>
          </a:p>
          <a:p>
            <a:r>
              <a:rPr lang="en-US" sz="2200" dirty="0"/>
              <a:t>compared to the individuals</a:t>
            </a:r>
          </a:p>
          <a:p>
            <a:r>
              <a:rPr lang="en-US" sz="2200" dirty="0"/>
              <a:t>in other groups.</a:t>
            </a:r>
          </a:p>
        </p:txBody>
      </p:sp>
    </p:spTree>
    <p:extLst>
      <p:ext uri="{BB962C8B-B14F-4D97-AF65-F5344CB8AC3E}">
        <p14:creationId xmlns:p14="http://schemas.microsoft.com/office/powerpoint/2010/main" val="42640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examples of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4466551"/>
          </a:xfrm>
        </p:spPr>
        <p:txBody>
          <a:bodyPr>
            <a:noAutofit/>
          </a:bodyPr>
          <a:lstStyle/>
          <a:p>
            <a:endParaRPr lang="en-US" sz="2200" dirty="0"/>
          </a:p>
          <a:p>
            <a:endParaRPr lang="en-US" sz="2200" dirty="0"/>
          </a:p>
          <a:p>
            <a:r>
              <a:rPr lang="en-US" sz="2200" dirty="0"/>
              <a:t>Social network analysis</a:t>
            </a:r>
          </a:p>
          <a:p>
            <a:pPr lvl="1"/>
            <a:r>
              <a:rPr lang="en-US" sz="2200" dirty="0"/>
              <a:t>Detect communities.</a:t>
            </a:r>
          </a:p>
          <a:p>
            <a:r>
              <a:rPr lang="en-US" sz="2200" dirty="0"/>
              <a:t>Image Processing</a:t>
            </a:r>
          </a:p>
          <a:p>
            <a:pPr lvl="1"/>
            <a:r>
              <a:rPr lang="en-US" sz="2200" dirty="0"/>
              <a:t>Group different pixels into groups for object recognition.</a:t>
            </a:r>
          </a:p>
          <a:p>
            <a:r>
              <a:rPr lang="en-US" sz="2200" dirty="0"/>
              <a:t>Medical imaging</a:t>
            </a:r>
          </a:p>
          <a:p>
            <a:pPr lvl="1"/>
            <a:r>
              <a:rPr lang="en-US" sz="2200" dirty="0"/>
              <a:t>Cluster different pixels of Scans to differentiate different types of blood, tissues etc.</a:t>
            </a:r>
          </a:p>
          <a:p>
            <a:r>
              <a:rPr lang="en-US" sz="2200" dirty="0"/>
              <a:t>Crime analysis</a:t>
            </a:r>
          </a:p>
          <a:p>
            <a:pPr lvl="1"/>
            <a:r>
              <a:rPr lang="en-US" sz="2200" dirty="0"/>
              <a:t>Cluster analysis can be used to identify areas where there are greater incidences of particular types of crime.</a:t>
            </a:r>
          </a:p>
          <a:p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20918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1" y="274638"/>
            <a:ext cx="4036423" cy="1143000"/>
          </a:xfrm>
        </p:spPr>
        <p:txBody>
          <a:bodyPr>
            <a:normAutofit/>
          </a:bodyPr>
          <a:lstStyle/>
          <a:p>
            <a:r>
              <a:rPr lang="en-US" dirty="0"/>
              <a:t>Supervised</a:t>
            </a:r>
          </a:p>
        </p:txBody>
      </p:sp>
      <p:sp>
        <p:nvSpPr>
          <p:cNvPr id="7" name="Smiley Face 6"/>
          <p:cNvSpPr/>
          <p:nvPr/>
        </p:nvSpPr>
        <p:spPr>
          <a:xfrm>
            <a:off x="1648929" y="1627380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miley Face 9"/>
          <p:cNvSpPr/>
          <p:nvPr/>
        </p:nvSpPr>
        <p:spPr>
          <a:xfrm>
            <a:off x="2130574" y="1627380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miley Face 10"/>
          <p:cNvSpPr/>
          <p:nvPr/>
        </p:nvSpPr>
        <p:spPr>
          <a:xfrm>
            <a:off x="2612219" y="1627380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miley Face 13"/>
          <p:cNvSpPr/>
          <p:nvPr/>
        </p:nvSpPr>
        <p:spPr>
          <a:xfrm>
            <a:off x="3102432" y="1629375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miley Face 14"/>
          <p:cNvSpPr/>
          <p:nvPr/>
        </p:nvSpPr>
        <p:spPr>
          <a:xfrm>
            <a:off x="3572694" y="1644619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6130835" y="1668645"/>
            <a:ext cx="26126" cy="4662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841471" y="1748852"/>
            <a:ext cx="231133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Smiley and Sad </a:t>
            </a:r>
          </a:p>
          <a:p>
            <a:pPr algn="ctr"/>
            <a:r>
              <a:rPr lang="en-US" sz="2000" b="1" dirty="0"/>
              <a:t>face  population</a:t>
            </a:r>
          </a:p>
          <a:p>
            <a:pPr algn="ctr"/>
            <a:r>
              <a:rPr lang="en-US" sz="2000" b="1" dirty="0"/>
              <a:t>(known class labels)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2909796" y="2745162"/>
            <a:ext cx="5357" cy="3535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Multidocument 5"/>
          <p:cNvSpPr/>
          <p:nvPr/>
        </p:nvSpPr>
        <p:spPr>
          <a:xfrm>
            <a:off x="2271212" y="3163931"/>
            <a:ext cx="1183214" cy="1008245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2284417" y="3475044"/>
            <a:ext cx="11771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Model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60" y="2157224"/>
            <a:ext cx="601936" cy="60193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033" y="2172697"/>
            <a:ext cx="601936" cy="60193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305" y="2172697"/>
            <a:ext cx="601936" cy="60193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907" y="4897524"/>
            <a:ext cx="601936" cy="60193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814411" y="4967715"/>
            <a:ext cx="18946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New population</a:t>
            </a:r>
          </a:p>
        </p:txBody>
      </p:sp>
      <p:sp>
        <p:nvSpPr>
          <p:cNvPr id="29" name="Smiley Face 28"/>
          <p:cNvSpPr/>
          <p:nvPr/>
        </p:nvSpPr>
        <p:spPr>
          <a:xfrm>
            <a:off x="2650272" y="4967715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661" y="4920452"/>
            <a:ext cx="601936" cy="601936"/>
          </a:xfrm>
          <a:prstGeom prst="rect">
            <a:avLst/>
          </a:prstGeom>
        </p:spPr>
      </p:pic>
      <p:cxnSp>
        <p:nvCxnSpPr>
          <p:cNvPr id="31" name="Straight Arrow Connector 30"/>
          <p:cNvCxnSpPr/>
          <p:nvPr/>
        </p:nvCxnSpPr>
        <p:spPr>
          <a:xfrm>
            <a:off x="2894253" y="4279436"/>
            <a:ext cx="0" cy="416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021979" y="5960685"/>
            <a:ext cx="1252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prediction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272896" y="5533418"/>
            <a:ext cx="377376" cy="34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Smiley Face 34"/>
          <p:cNvSpPr/>
          <p:nvPr/>
        </p:nvSpPr>
        <p:spPr>
          <a:xfrm>
            <a:off x="1938749" y="5899241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795" y="5897324"/>
            <a:ext cx="601936" cy="60193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4426" y="5872953"/>
            <a:ext cx="601936" cy="601936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2974667" y="5552055"/>
            <a:ext cx="343989" cy="347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itle 1"/>
          <p:cNvSpPr txBox="1">
            <a:spLocks/>
          </p:cNvSpPr>
          <p:nvPr/>
        </p:nvSpPr>
        <p:spPr>
          <a:xfrm>
            <a:off x="6221787" y="285842"/>
            <a:ext cx="40364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Unsupervised</a:t>
            </a:r>
          </a:p>
        </p:txBody>
      </p:sp>
      <p:sp>
        <p:nvSpPr>
          <p:cNvPr id="45" name="Smiley Face 44"/>
          <p:cNvSpPr/>
          <p:nvPr/>
        </p:nvSpPr>
        <p:spPr>
          <a:xfrm>
            <a:off x="6801863" y="1590401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miley Face 45"/>
          <p:cNvSpPr/>
          <p:nvPr/>
        </p:nvSpPr>
        <p:spPr>
          <a:xfrm>
            <a:off x="7283508" y="1590401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miley Face 46"/>
          <p:cNvSpPr/>
          <p:nvPr/>
        </p:nvSpPr>
        <p:spPr>
          <a:xfrm>
            <a:off x="7765153" y="1590401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miley Face 47"/>
          <p:cNvSpPr/>
          <p:nvPr/>
        </p:nvSpPr>
        <p:spPr>
          <a:xfrm>
            <a:off x="8255366" y="1592396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miley Face 48"/>
          <p:cNvSpPr/>
          <p:nvPr/>
        </p:nvSpPr>
        <p:spPr>
          <a:xfrm>
            <a:off x="8725628" y="1607640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/>
          <p:nvPr/>
        </p:nvCxnSpPr>
        <p:spPr>
          <a:xfrm flipH="1">
            <a:off x="8068086" y="2708184"/>
            <a:ext cx="2" cy="8480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94" y="2120245"/>
            <a:ext cx="601936" cy="601936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1967" y="2135718"/>
            <a:ext cx="601936" cy="601936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4239" y="2135718"/>
            <a:ext cx="601936" cy="601936"/>
          </a:xfrm>
          <a:prstGeom prst="rect">
            <a:avLst/>
          </a:prstGeom>
        </p:spPr>
      </p:pic>
      <p:sp>
        <p:nvSpPr>
          <p:cNvPr id="56" name="Smiley Face 55"/>
          <p:cNvSpPr/>
          <p:nvPr/>
        </p:nvSpPr>
        <p:spPr>
          <a:xfrm>
            <a:off x="6492651" y="4279436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miley Face 56"/>
          <p:cNvSpPr/>
          <p:nvPr/>
        </p:nvSpPr>
        <p:spPr>
          <a:xfrm>
            <a:off x="6974296" y="4279436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miley Face 57"/>
          <p:cNvSpPr/>
          <p:nvPr/>
        </p:nvSpPr>
        <p:spPr>
          <a:xfrm>
            <a:off x="7455941" y="4279436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miley Face 58"/>
          <p:cNvSpPr/>
          <p:nvPr/>
        </p:nvSpPr>
        <p:spPr>
          <a:xfrm>
            <a:off x="6697287" y="4876306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miley Face 59"/>
          <p:cNvSpPr/>
          <p:nvPr/>
        </p:nvSpPr>
        <p:spPr>
          <a:xfrm>
            <a:off x="7277983" y="4875479"/>
            <a:ext cx="470262" cy="461554"/>
          </a:xfrm>
          <a:prstGeom prst="smileyFace">
            <a:avLst/>
          </a:prstGeom>
          <a:solidFill>
            <a:srgbClr val="FFFF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5943" y="4194321"/>
            <a:ext cx="601936" cy="601936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0016" y="4209794"/>
            <a:ext cx="601936" cy="601936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2288" y="4209794"/>
            <a:ext cx="601936" cy="601936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6918512" y="3620097"/>
            <a:ext cx="2322473" cy="63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6932418" y="3620096"/>
            <a:ext cx="0" cy="416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9240984" y="3626449"/>
            <a:ext cx="0" cy="4169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3010001" y="2735998"/>
            <a:ext cx="2610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Learn from known data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8086041" y="2921932"/>
            <a:ext cx="26150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Classification algorithm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245944" y="4448714"/>
            <a:ext cx="1904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rgbClr val="C00000"/>
                </a:solidFill>
              </a:rPr>
              <a:t>Apply the model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07BB28D-908A-49BB-55E7-B7E45049C641}"/>
              </a:ext>
            </a:extLst>
          </p:cNvPr>
          <p:cNvSpPr txBox="1"/>
          <p:nvPr/>
        </p:nvSpPr>
        <p:spPr>
          <a:xfrm>
            <a:off x="9141919" y="1818365"/>
            <a:ext cx="22325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(unknown class labels)</a:t>
            </a:r>
          </a:p>
        </p:txBody>
      </p:sp>
    </p:spTree>
    <p:extLst>
      <p:ext uri="{BB962C8B-B14F-4D97-AF65-F5344CB8AC3E}">
        <p14:creationId xmlns:p14="http://schemas.microsoft.com/office/powerpoint/2010/main" val="382862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9338</TotalTime>
  <Words>1738</Words>
  <Application>Microsoft Office PowerPoint</Application>
  <PresentationFormat>Widescreen</PresentationFormat>
  <Paragraphs>377</Paragraphs>
  <Slides>42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1" baseType="lpstr">
      <vt:lpstr>Arial</vt:lpstr>
      <vt:lpstr>Calibri</vt:lpstr>
      <vt:lpstr>Calibri Light</vt:lpstr>
      <vt:lpstr>charter</vt:lpstr>
      <vt:lpstr>Monotype Sorts</vt:lpstr>
      <vt:lpstr>Symbol</vt:lpstr>
      <vt:lpstr>Times New Roman</vt:lpstr>
      <vt:lpstr>Celestial</vt:lpstr>
      <vt:lpstr>Document</vt:lpstr>
      <vt:lpstr>DATA mining REVIEW</vt:lpstr>
      <vt:lpstr>References</vt:lpstr>
      <vt:lpstr>Predictive models</vt:lpstr>
      <vt:lpstr>Classification and class probability estimation</vt:lpstr>
      <vt:lpstr>Regression</vt:lpstr>
      <vt:lpstr>Classification Versus Regression</vt:lpstr>
      <vt:lpstr>Clustering</vt:lpstr>
      <vt:lpstr>More examples of clustering</vt:lpstr>
      <vt:lpstr>Supervised</vt:lpstr>
      <vt:lpstr>Prediction: Problem</vt:lpstr>
      <vt:lpstr>Step 1: Prepare historical data for many individuals</vt:lpstr>
      <vt:lpstr>Step 1: Prepare historical data for many individuals</vt:lpstr>
      <vt:lpstr>Step 2: build a model that describes the historical data</vt:lpstr>
      <vt:lpstr>Step 3: Prediction using the model</vt:lpstr>
      <vt:lpstr>Predictive models</vt:lpstr>
      <vt:lpstr>Tree models and Ensemble Tree Models</vt:lpstr>
      <vt:lpstr>Decision Trees</vt:lpstr>
      <vt:lpstr>Random Forest</vt:lpstr>
      <vt:lpstr>Boosted Trees</vt:lpstr>
      <vt:lpstr>Probabilistic models</vt:lpstr>
      <vt:lpstr>Probabilistic models</vt:lpstr>
      <vt:lpstr>Kernel Methods</vt:lpstr>
      <vt:lpstr>Issues: Validating or evaluating PA models</vt:lpstr>
      <vt:lpstr>Traditional model vs Deep Learning</vt:lpstr>
      <vt:lpstr>Deep Learning needs large amount of data</vt:lpstr>
      <vt:lpstr>Preprocessing </vt:lpstr>
      <vt:lpstr>Dealing with missing values</vt:lpstr>
      <vt:lpstr>Dealing with categorical features</vt:lpstr>
      <vt:lpstr>Dealing with categorical features</vt:lpstr>
      <vt:lpstr>Split data and feature scaling</vt:lpstr>
      <vt:lpstr>Feature Scaling</vt:lpstr>
      <vt:lpstr>Feature Scaling</vt:lpstr>
      <vt:lpstr>Feature scaling </vt:lpstr>
      <vt:lpstr>CLASS imbalance</vt:lpstr>
      <vt:lpstr>Training MODEL</vt:lpstr>
      <vt:lpstr>Parameter (Hyper-parameter) optimization</vt:lpstr>
      <vt:lpstr>SAMpling (validation) methods</vt:lpstr>
      <vt:lpstr>K-fold (below is K=3 fold)</vt:lpstr>
      <vt:lpstr>Leave-one-out cross-validation (LOOCV)</vt:lpstr>
      <vt:lpstr>Boot Strap CROSS VALIDATION</vt:lpstr>
      <vt:lpstr>Pros cons of sampling techniques</vt:lpstr>
      <vt:lpstr>Training and Test Performance</vt:lpstr>
    </vt:vector>
  </TitlesOfParts>
  <Manager/>
  <Company>UH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Benjamin  soibam</dc:creator>
  <cp:keywords/>
  <dc:description/>
  <cp:lastModifiedBy>Soibam, Benjamin</cp:lastModifiedBy>
  <cp:revision>357</cp:revision>
  <dcterms:created xsi:type="dcterms:W3CDTF">2016-08-19T17:48:48Z</dcterms:created>
  <dcterms:modified xsi:type="dcterms:W3CDTF">2022-08-22T20:38:01Z</dcterms:modified>
  <cp:category/>
</cp:coreProperties>
</file>